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26"/>
  </p:notesMasterIdLst>
  <p:sldIdLst>
    <p:sldId id="781" r:id="rId2"/>
    <p:sldId id="782" r:id="rId3"/>
    <p:sldId id="812" r:id="rId4"/>
    <p:sldId id="813" r:id="rId5"/>
    <p:sldId id="814" r:id="rId6"/>
    <p:sldId id="815" r:id="rId7"/>
    <p:sldId id="816" r:id="rId8"/>
    <p:sldId id="817" r:id="rId9"/>
    <p:sldId id="818" r:id="rId10"/>
    <p:sldId id="819" r:id="rId11"/>
    <p:sldId id="821" r:id="rId12"/>
    <p:sldId id="822" r:id="rId13"/>
    <p:sldId id="823" r:id="rId14"/>
    <p:sldId id="824" r:id="rId15"/>
    <p:sldId id="825" r:id="rId16"/>
    <p:sldId id="826" r:id="rId17"/>
    <p:sldId id="827" r:id="rId18"/>
    <p:sldId id="828" r:id="rId19"/>
    <p:sldId id="777" r:id="rId20"/>
    <p:sldId id="829" r:id="rId21"/>
    <p:sldId id="830" r:id="rId22"/>
    <p:sldId id="831" r:id="rId23"/>
    <p:sldId id="832" r:id="rId24"/>
    <p:sldId id="83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ter" initials="R" lastIdx="14" clrIdx="0"/>
  <p:cmAuthor id="2" name="Freigang" initials="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D9B"/>
    <a:srgbClr val="00285A"/>
    <a:srgbClr val="EFF0F5"/>
    <a:srgbClr val="C6C6C6"/>
    <a:srgbClr val="CCD4DE"/>
    <a:srgbClr val="1A2943"/>
    <a:srgbClr val="FAB90F"/>
    <a:srgbClr val="64B9E6"/>
    <a:srgbClr val="FF288A"/>
    <a:srgbClr val="FF2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 autoAdjust="0"/>
    <p:restoredTop sz="96327"/>
  </p:normalViewPr>
  <p:slideViewPr>
    <p:cSldViewPr snapToGrid="0" snapToObjects="1" showGuides="1">
      <p:cViewPr varScale="1">
        <p:scale>
          <a:sx n="111" d="100"/>
          <a:sy n="111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94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tx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C-E04E-A526-B26494A164D7}"/>
              </c:ext>
            </c:extLst>
          </c:dPt>
          <c:dPt>
            <c:idx val="1"/>
            <c:bubble3D val="0"/>
            <c:spPr>
              <a:solidFill>
                <a:schemeClr val="tx1">
                  <a:alpha val="8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C-E04E-A526-B26494A164D7}"/>
              </c:ext>
            </c:extLst>
          </c:dPt>
          <c:dPt>
            <c:idx val="2"/>
            <c:bubble3D val="0"/>
            <c:spPr>
              <a:solidFill>
                <a:schemeClr val="tx1">
                  <a:alpha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3C-E04E-A526-B26494A164D7}"/>
              </c:ext>
            </c:extLst>
          </c:dPt>
          <c:dPt>
            <c:idx val="3"/>
            <c:bubble3D val="0"/>
            <c:spPr>
              <a:solidFill>
                <a:schemeClr val="tx1">
                  <a:alpha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3C-E04E-A526-B26494A164D7}"/>
              </c:ext>
            </c:extLst>
          </c:dPt>
          <c:dPt>
            <c:idx val="4"/>
            <c:bubble3D val="0"/>
            <c:spPr>
              <a:solidFill>
                <a:srgbClr val="1E73AF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3C-E04E-A526-B26494A164D7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3C-E04E-A526-B26494A164D7}"/>
              </c:ext>
            </c:extLst>
          </c:dPt>
          <c:dLbls>
            <c:dLbl>
              <c:idx val="3"/>
              <c:layout>
                <c:manualLayout>
                  <c:x val="-0.14650825203777426"/>
                  <c:y val="-0.11157179225754923"/>
                </c:manualLayout>
              </c:layout>
              <c:tx>
                <c:rich>
                  <a:bodyPr/>
                  <a:lstStyle/>
                  <a:p>
                    <a:fld id="{B7462466-E554-4E18-BE7A-702AB747AF8E}" type="VALUE">
                      <a:rPr lang="en-US">
                        <a:solidFill>
                          <a:schemeClr val="tx2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33C-E04E-A526-B26494A164D7}"/>
                </c:ext>
              </c:extLst>
            </c:dLbl>
            <c:dLbl>
              <c:idx val="4"/>
              <c:layout>
                <c:manualLayout>
                  <c:x val="8.1393473354318541E-3"/>
                  <c:y val="-0.13267996917113958"/>
                </c:manualLayout>
              </c:layout>
              <c:tx>
                <c:rich>
                  <a:bodyPr/>
                  <a:lstStyle/>
                  <a:p>
                    <a:fld id="{0B064C0B-2390-43C7-8B3F-05A698B52012}" type="VALUE">
                      <a:rPr lang="en-US">
                        <a:solidFill>
                          <a:schemeClr val="tx2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33C-E04E-A526-B26494A164D7}"/>
                </c:ext>
              </c:extLst>
            </c:dLbl>
            <c:dLbl>
              <c:idx val="5"/>
              <c:layout>
                <c:manualLayout>
                  <c:x val="0.15464759937320607"/>
                  <c:y val="-0.15378802736607466"/>
                </c:manualLayout>
              </c:layout>
              <c:tx>
                <c:rich>
                  <a:bodyPr/>
                  <a:lstStyle/>
                  <a:p>
                    <a:fld id="{218D1324-A720-4BA0-8ED5-2AA07DCC1328}" type="VALUE">
                      <a:rPr lang="en-US">
                        <a:solidFill>
                          <a:schemeClr val="tx2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92493107724595E-2"/>
                      <c:h val="5.05390064388249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33C-E04E-A526-B26494A16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Gemeindezuschüsse</c:v>
                </c:pt>
                <c:pt idx="1">
                  <c:v>Einnahmen aus Auftrags- und Projektmitteln</c:v>
                </c:pt>
                <c:pt idx="2">
                  <c:v>Teilnahmegebühren</c:v>
                </c:pt>
                <c:pt idx="3">
                  <c:v>Landeszuschüsse</c:v>
                </c:pt>
                <c:pt idx="4">
                  <c:v>Kreiszuschüsse</c:v>
                </c:pt>
                <c:pt idx="5">
                  <c:v>Sonstige Einnahmen</c:v>
                </c:pt>
              </c:strCache>
            </c:strRef>
          </c:cat>
          <c:val>
            <c:numRef>
              <c:f>Tabelle1!$B$2:$B$7</c:f>
              <c:numCache>
                <c:formatCode>0.0%</c:formatCode>
                <c:ptCount val="6"/>
                <c:pt idx="0">
                  <c:v>0.38900000000000001</c:v>
                </c:pt>
                <c:pt idx="1">
                  <c:v>0.27800000000000002</c:v>
                </c:pt>
                <c:pt idx="2">
                  <c:v>0.249</c:v>
                </c:pt>
                <c:pt idx="3">
                  <c:v>3.2000000000000001E-2</c:v>
                </c:pt>
                <c:pt idx="4">
                  <c:v>1.7999999999999999E-2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3C-E04E-A526-B26494A16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200" b="0" i="0" u="none" strike="noStrike" kern="1200" baseline="0">
              <a:solidFill>
                <a:srgbClr val="898D9B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9240-2986-8C48-BDF0-BD5EFC9F7D6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59A0B-2D68-1B40-9104-E047A27A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0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mit_Bild_Grund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F10456B2-DFBB-7C48-9839-CAA67DCF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3" y="3972340"/>
            <a:ext cx="5552592" cy="7987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898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CF4ADBD-1456-C44A-9EF1-B6F42085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843" y="1815273"/>
            <a:ext cx="1168400" cy="1054100"/>
          </a:xfrm>
          <a:prstGeom prst="rect">
            <a:avLst/>
          </a:prstGeom>
        </p:spPr>
      </p:pic>
      <p:sp>
        <p:nvSpPr>
          <p:cNvPr id="48" name="Untertitel 2">
            <a:extLst>
              <a:ext uri="{FF2B5EF4-FFF2-40B4-BE49-F238E27FC236}">
                <a16:creationId xmlns:a16="http://schemas.microsoft.com/office/drawing/2014/main" id="{97F4FC5E-45AA-084F-99DE-BCF95CDDCEB9}"/>
              </a:ext>
            </a:extLst>
          </p:cNvPr>
          <p:cNvSpPr txBox="1">
            <a:spLocks/>
          </p:cNvSpPr>
          <p:nvPr userDrawn="1"/>
        </p:nvSpPr>
        <p:spPr>
          <a:xfrm>
            <a:off x="2364108" y="592753"/>
            <a:ext cx="4109262" cy="490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586481"/>
                </a:solidFill>
                <a:latin typeface="Arial"/>
                <a:cs typeface="Arial"/>
              </a:rPr>
              <a:t>Landesverband</a:t>
            </a:r>
            <a:endParaRPr lang="de-DE" sz="1500" b="0" dirty="0">
              <a:solidFill>
                <a:srgbClr val="586481"/>
              </a:solidFill>
              <a:latin typeface="Arial"/>
              <a:cs typeface="Arial"/>
            </a:endParaRPr>
          </a:p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1A2943"/>
                </a:solidFill>
                <a:latin typeface="+mn-lt"/>
                <a:cs typeface="Arial"/>
              </a:rPr>
              <a:t>Schleswig-Holstein </a:t>
            </a:r>
            <a:endParaRPr lang="de-DE" sz="1500" b="0" dirty="0">
              <a:solidFill>
                <a:srgbClr val="1A2943"/>
              </a:solidFill>
              <a:latin typeface="+mn-lt"/>
              <a:cs typeface="Arial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EFE5AEA7-A2F0-B443-BE17-3EE3F3CFC9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39" y="2007706"/>
            <a:ext cx="5579096" cy="17824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 bearbeiten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4CAA9F-D031-4819-99D0-D6F57C7B5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130" y="422653"/>
            <a:ext cx="168430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E886CD7-D8CB-B44F-B4A9-1CDDF17D607C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144E79-AC14-CC4D-BBF9-50A35635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84" y="1520826"/>
            <a:ext cx="9449308" cy="1679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686" y="3429001"/>
            <a:ext cx="9449308" cy="112312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898D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C44B486-5615-D94E-BA54-C26393DA2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734D1-9736-154E-85F8-C86FACE61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3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E886CD7-D8CB-B44F-B4A9-1CDDF17D607C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144E79-AC14-CC4D-BBF9-50A35635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84" y="1520826"/>
            <a:ext cx="9449308" cy="1679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686" y="3429001"/>
            <a:ext cx="9449308" cy="112312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898D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C44B486-5615-D94E-BA54-C26393DA2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734D1-9736-154E-85F8-C86FACE61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49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E886CD7-D8CB-B44F-B4A9-1CDDF17D607C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144E79-AC14-CC4D-BBF9-50A35635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84" y="1520826"/>
            <a:ext cx="9449308" cy="1679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686" y="3429001"/>
            <a:ext cx="9449308" cy="112312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898D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C44B486-5615-D94E-BA54-C26393DA2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734D1-9736-154E-85F8-C86FACE61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21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E886CD7-D8CB-B44F-B4A9-1CDDF17D607C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144E79-AC14-CC4D-BBF9-50A35635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84" y="1520826"/>
            <a:ext cx="9449308" cy="1679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686" y="3429001"/>
            <a:ext cx="9449308" cy="112312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898D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C44B486-5615-D94E-BA54-C26393DA2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734D1-9736-154E-85F8-C86FACE61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08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E886CD7-D8CB-B44F-B4A9-1CDDF17D607C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144E79-AC14-CC4D-BBF9-50A35635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84" y="1520826"/>
            <a:ext cx="9449308" cy="1679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686" y="3429001"/>
            <a:ext cx="9449308" cy="112312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898D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C44B486-5615-D94E-BA54-C26393DA2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734D1-9736-154E-85F8-C86FACE61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47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7CFA2E8-37C4-7C4A-A021-0B6CA321AD69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3FF2D7-4DFA-8540-A911-92ADF9D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14" y="1816499"/>
            <a:ext cx="9420278" cy="4204889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ts val="2400"/>
              </a:lnSpc>
              <a:buNone/>
            </a:pPr>
            <a:r>
              <a:rPr lang="de-DE" dirty="0"/>
              <a:t>Der normale Fließtext hat die Voreinstellung Arial Regular, 18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black</a:t>
            </a:r>
            <a:r>
              <a:rPr lang="de-DE" dirty="0"/>
              <a:t>. Natürlich kann zum </a:t>
            </a:r>
            <a:r>
              <a:rPr lang="de-DE" b="1" dirty="0"/>
              <a:t>HERVORHEBEN</a:t>
            </a:r>
            <a:r>
              <a:rPr lang="de-DE" dirty="0"/>
              <a:t> einzelner Wörter die Schriftart auch auf den Schriftschnitt Fett gesetzt werden. Hierzu wird das Wort zusätzlich komplett in Großbuchstaben geschrieben. </a:t>
            </a:r>
            <a:r>
              <a:rPr lang="de-DE" dirty="0" err="1"/>
              <a:t>Bullets</a:t>
            </a:r>
            <a:r>
              <a:rPr lang="de-DE" dirty="0"/>
              <a:t> erscheinen in Blau, genauso wie Text der als Überschrift verwendet wird ist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Überschrift, Arial Fett, 18pt</a:t>
            </a:r>
          </a:p>
          <a:p>
            <a:pPr>
              <a:buClr>
                <a:srgbClr val="898D9B"/>
              </a:buClr>
              <a:buSzPct val="125000"/>
            </a:pPr>
            <a:r>
              <a:rPr lang="de-DE" dirty="0"/>
              <a:t>Text auf 1. Ebene, 18pt</a:t>
            </a:r>
          </a:p>
          <a:p>
            <a:pPr lvl="1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2. Ebene, 16pt</a:t>
            </a:r>
          </a:p>
          <a:p>
            <a:pPr lvl="2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3. Ebene, 14pt</a:t>
            </a:r>
          </a:p>
        </p:txBody>
      </p:sp>
      <p:sp>
        <p:nvSpPr>
          <p:cNvPr id="29" name="Titelplatzhalter 17">
            <a:extLst>
              <a:ext uri="{FF2B5EF4-FFF2-40B4-BE49-F238E27FC236}">
                <a16:creationId xmlns:a16="http://schemas.microsoft.com/office/drawing/2014/main" id="{74561ECA-C0F3-C94F-ABDD-7FD5A17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E7B32D7-8C58-6C4F-995B-481D67F0AA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6" y="1245706"/>
            <a:ext cx="9420276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99696486-85D2-F642-803A-50626AD93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5FBEAA-0647-F84A-944A-6182E2B2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70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7CFA2E8-37C4-7C4A-A021-0B6CA321AD69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3FF2D7-4DFA-8540-A911-92ADF9D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14" y="1816499"/>
            <a:ext cx="9420278" cy="4204889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ts val="2400"/>
              </a:lnSpc>
              <a:buNone/>
            </a:pPr>
            <a:r>
              <a:rPr lang="de-DE" dirty="0"/>
              <a:t>Der normale Fließtext hat die Voreinstellung Arial Regular, 18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black</a:t>
            </a:r>
            <a:r>
              <a:rPr lang="de-DE" dirty="0"/>
              <a:t>. Natürlich kann zum </a:t>
            </a:r>
            <a:r>
              <a:rPr lang="de-DE" b="1" dirty="0"/>
              <a:t>HERVORHEBEN</a:t>
            </a:r>
            <a:r>
              <a:rPr lang="de-DE" dirty="0"/>
              <a:t> einzelner Wörter die Schriftart auch auf den Schriftschnitt Fett gesetzt werden. Hierzu wird das Wort zusätzlich komplett in Großbuchstaben geschrieben. </a:t>
            </a:r>
            <a:r>
              <a:rPr lang="de-DE" dirty="0" err="1"/>
              <a:t>Bullets</a:t>
            </a:r>
            <a:r>
              <a:rPr lang="de-DE" dirty="0"/>
              <a:t> erscheinen in Blau, genauso wie Text der als Überschrift verwendet wird ist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Überschrift, Arial Fett, 18pt</a:t>
            </a:r>
          </a:p>
          <a:p>
            <a:pPr>
              <a:buClr>
                <a:srgbClr val="898D9B"/>
              </a:buClr>
              <a:buSzPct val="125000"/>
            </a:pPr>
            <a:r>
              <a:rPr lang="de-DE" dirty="0"/>
              <a:t>Text auf 1. Ebene, 18pt</a:t>
            </a:r>
          </a:p>
          <a:p>
            <a:pPr lvl="1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2. Ebene, 16pt</a:t>
            </a:r>
          </a:p>
          <a:p>
            <a:pPr lvl="2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3. Ebene, 14pt</a:t>
            </a:r>
          </a:p>
        </p:txBody>
      </p:sp>
      <p:sp>
        <p:nvSpPr>
          <p:cNvPr id="29" name="Titelplatzhalter 17">
            <a:extLst>
              <a:ext uri="{FF2B5EF4-FFF2-40B4-BE49-F238E27FC236}">
                <a16:creationId xmlns:a16="http://schemas.microsoft.com/office/drawing/2014/main" id="{74561ECA-C0F3-C94F-ABDD-7FD5A17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E7B32D7-8C58-6C4F-995B-481D67F0AA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6" y="1245706"/>
            <a:ext cx="9420276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99696486-85D2-F642-803A-50626AD93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5FBEAA-0647-F84A-944A-6182E2B2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55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7CFA2E8-37C4-7C4A-A021-0B6CA321AD69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3FF2D7-4DFA-8540-A911-92ADF9D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14" y="1816499"/>
            <a:ext cx="9420278" cy="4204889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ts val="2400"/>
              </a:lnSpc>
              <a:buNone/>
            </a:pPr>
            <a:r>
              <a:rPr lang="de-DE" dirty="0"/>
              <a:t>Der normale Fließtext hat die Voreinstellung Arial Regular, 18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black</a:t>
            </a:r>
            <a:r>
              <a:rPr lang="de-DE" dirty="0"/>
              <a:t>. Natürlich kann zum </a:t>
            </a:r>
            <a:r>
              <a:rPr lang="de-DE" b="1" dirty="0"/>
              <a:t>HERVORHEBEN</a:t>
            </a:r>
            <a:r>
              <a:rPr lang="de-DE" dirty="0"/>
              <a:t> einzelner Wörter die Schriftart auch auf den Schriftschnitt Fett gesetzt werden. Hierzu wird das Wort zusätzlich komplett in Großbuchstaben geschrieben. </a:t>
            </a:r>
            <a:r>
              <a:rPr lang="de-DE" dirty="0" err="1"/>
              <a:t>Bullets</a:t>
            </a:r>
            <a:r>
              <a:rPr lang="de-DE" dirty="0"/>
              <a:t> erscheinen in Blau, genauso wie Text der als Überschrift verwendet wird ist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Überschrift, Arial Fett, 18pt</a:t>
            </a:r>
          </a:p>
          <a:p>
            <a:pPr>
              <a:buClr>
                <a:srgbClr val="898D9B"/>
              </a:buClr>
              <a:buSzPct val="125000"/>
            </a:pPr>
            <a:r>
              <a:rPr lang="de-DE" dirty="0"/>
              <a:t>Text auf 1. Ebene, 18pt</a:t>
            </a:r>
          </a:p>
          <a:p>
            <a:pPr lvl="1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2. Ebene, 16pt</a:t>
            </a:r>
          </a:p>
          <a:p>
            <a:pPr lvl="2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3. Ebene, 14pt</a:t>
            </a:r>
          </a:p>
        </p:txBody>
      </p:sp>
      <p:sp>
        <p:nvSpPr>
          <p:cNvPr id="29" name="Titelplatzhalter 17">
            <a:extLst>
              <a:ext uri="{FF2B5EF4-FFF2-40B4-BE49-F238E27FC236}">
                <a16:creationId xmlns:a16="http://schemas.microsoft.com/office/drawing/2014/main" id="{74561ECA-C0F3-C94F-ABDD-7FD5A17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E7B32D7-8C58-6C4F-995B-481D67F0AA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6" y="1245706"/>
            <a:ext cx="9420276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99696486-85D2-F642-803A-50626AD93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5FBEAA-0647-F84A-944A-6182E2B2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6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7CFA2E8-37C4-7C4A-A021-0B6CA321AD69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3FF2D7-4DFA-8540-A911-92ADF9D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14" y="1816499"/>
            <a:ext cx="9420278" cy="4204889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ts val="2400"/>
              </a:lnSpc>
              <a:buNone/>
            </a:pPr>
            <a:r>
              <a:rPr lang="de-DE" dirty="0"/>
              <a:t>Der normale Fließtext hat die Voreinstellung Arial Regular, 18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black</a:t>
            </a:r>
            <a:r>
              <a:rPr lang="de-DE" dirty="0"/>
              <a:t>. Natürlich kann zum </a:t>
            </a:r>
            <a:r>
              <a:rPr lang="de-DE" b="1" dirty="0"/>
              <a:t>HERVORHEBEN</a:t>
            </a:r>
            <a:r>
              <a:rPr lang="de-DE" dirty="0"/>
              <a:t> einzelner Wörter die Schriftart auch auf den Schriftschnitt Fett gesetzt werden. Hierzu wird das Wort zusätzlich komplett in Großbuchstaben geschrieben. </a:t>
            </a:r>
            <a:r>
              <a:rPr lang="de-DE" dirty="0" err="1"/>
              <a:t>Bullets</a:t>
            </a:r>
            <a:r>
              <a:rPr lang="de-DE" dirty="0"/>
              <a:t> erscheinen in Blau, genauso wie Text der als Überschrift verwendet wird ist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Überschrift, Arial Fett, 18pt</a:t>
            </a:r>
          </a:p>
          <a:p>
            <a:pPr>
              <a:buClr>
                <a:srgbClr val="898D9B"/>
              </a:buClr>
              <a:buSzPct val="125000"/>
            </a:pPr>
            <a:r>
              <a:rPr lang="de-DE" dirty="0"/>
              <a:t>Text auf 1. Ebene, 18pt</a:t>
            </a:r>
          </a:p>
          <a:p>
            <a:pPr lvl="1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2. Ebene, 16pt</a:t>
            </a:r>
          </a:p>
          <a:p>
            <a:pPr lvl="2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3. Ebene, 14pt</a:t>
            </a:r>
          </a:p>
        </p:txBody>
      </p:sp>
      <p:sp>
        <p:nvSpPr>
          <p:cNvPr id="29" name="Titelplatzhalter 17">
            <a:extLst>
              <a:ext uri="{FF2B5EF4-FFF2-40B4-BE49-F238E27FC236}">
                <a16:creationId xmlns:a16="http://schemas.microsoft.com/office/drawing/2014/main" id="{74561ECA-C0F3-C94F-ABDD-7FD5A17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E7B32D7-8C58-6C4F-995B-481D67F0AA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6" y="1245706"/>
            <a:ext cx="9420276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99696486-85D2-F642-803A-50626AD93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5FBEAA-0647-F84A-944A-6182E2B2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34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7CFA2E8-37C4-7C4A-A021-0B6CA321AD69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3FF2D7-4DFA-8540-A911-92ADF9D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14" y="1816499"/>
            <a:ext cx="9420278" cy="4204889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ts val="2400"/>
              </a:lnSpc>
              <a:buNone/>
            </a:pPr>
            <a:r>
              <a:rPr lang="de-DE" dirty="0"/>
              <a:t>Der normale Fließtext hat die Voreinstellung Arial Regular, 18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black</a:t>
            </a:r>
            <a:r>
              <a:rPr lang="de-DE" dirty="0"/>
              <a:t>. Natürlich kann zum </a:t>
            </a:r>
            <a:r>
              <a:rPr lang="de-DE" b="1" dirty="0"/>
              <a:t>HERVORHEBEN</a:t>
            </a:r>
            <a:r>
              <a:rPr lang="de-DE" dirty="0"/>
              <a:t> einzelner Wörter die Schriftart auch auf den Schriftschnitt Fett gesetzt werden. Hierzu wird das Wort zusätzlich komplett in Großbuchstaben geschrieben. </a:t>
            </a:r>
            <a:r>
              <a:rPr lang="de-DE" dirty="0" err="1"/>
              <a:t>Bullets</a:t>
            </a:r>
            <a:r>
              <a:rPr lang="de-DE" dirty="0"/>
              <a:t> erscheinen in Blau, genauso wie Text der als Überschrift verwendet wird ist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Überschrift, Arial Fett, 18pt</a:t>
            </a:r>
          </a:p>
          <a:p>
            <a:pPr>
              <a:buClr>
                <a:srgbClr val="898D9B"/>
              </a:buClr>
              <a:buSzPct val="125000"/>
            </a:pPr>
            <a:r>
              <a:rPr lang="de-DE" dirty="0"/>
              <a:t>Text auf 1. Ebene, 18pt</a:t>
            </a:r>
          </a:p>
          <a:p>
            <a:pPr lvl="1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2. Ebene, 16pt</a:t>
            </a:r>
          </a:p>
          <a:p>
            <a:pPr lvl="2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3. Ebene, 14pt</a:t>
            </a:r>
          </a:p>
        </p:txBody>
      </p:sp>
      <p:sp>
        <p:nvSpPr>
          <p:cNvPr id="29" name="Titelplatzhalter 17">
            <a:extLst>
              <a:ext uri="{FF2B5EF4-FFF2-40B4-BE49-F238E27FC236}">
                <a16:creationId xmlns:a16="http://schemas.microsoft.com/office/drawing/2014/main" id="{74561ECA-C0F3-C94F-ABDD-7FD5A17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E7B32D7-8C58-6C4F-995B-481D67F0AA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6" y="1245706"/>
            <a:ext cx="9420276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99696486-85D2-F642-803A-50626AD93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5FBEAA-0647-F84A-944A-6182E2B2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51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Schulabschlu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F10456B2-DFBB-7C48-9839-CAA67DCF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1" y="3972340"/>
            <a:ext cx="5552592" cy="7987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898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CF4ADBD-1456-C44A-9EF1-B6F42085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841" y="1815273"/>
            <a:ext cx="1168400" cy="1054100"/>
          </a:xfrm>
          <a:prstGeom prst="rect">
            <a:avLst/>
          </a:prstGeom>
        </p:spPr>
      </p:pic>
      <p:sp>
        <p:nvSpPr>
          <p:cNvPr id="46" name="Untertitel 2">
            <a:extLst>
              <a:ext uri="{FF2B5EF4-FFF2-40B4-BE49-F238E27FC236}">
                <a16:creationId xmlns:a16="http://schemas.microsoft.com/office/drawing/2014/main" id="{AE247827-2AC0-244E-B170-BF8428AAA42B}"/>
              </a:ext>
            </a:extLst>
          </p:cNvPr>
          <p:cNvSpPr txBox="1">
            <a:spLocks/>
          </p:cNvSpPr>
          <p:nvPr userDrawn="1"/>
        </p:nvSpPr>
        <p:spPr>
          <a:xfrm>
            <a:off x="2369680" y="4883704"/>
            <a:ext cx="5488469" cy="238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ct val="20000"/>
              </a:spcBef>
              <a:buClr>
                <a:srgbClr val="00285A"/>
              </a:buClr>
              <a:buSzPct val="100000"/>
            </a:pPr>
            <a:fld id="{ADA07635-9ADC-1F49-B9EB-6B55B31089F9}" type="datetime4">
              <a:rPr lang="de-DE" sz="1000" b="1" smtClean="0">
                <a:solidFill>
                  <a:srgbClr val="00285A"/>
                </a:solidFill>
                <a:latin typeface="Arial"/>
                <a:cs typeface="Arial"/>
              </a:rPr>
              <a:pPr algn="l" defTabSz="457200">
                <a:lnSpc>
                  <a:spcPct val="100000"/>
                </a:lnSpc>
                <a:spcBef>
                  <a:spcPct val="20000"/>
                </a:spcBef>
                <a:buClr>
                  <a:srgbClr val="00285A"/>
                </a:buClr>
                <a:buSzPct val="100000"/>
              </a:pPr>
              <a:t>26. Februar 2024</a:t>
            </a:fld>
            <a:endParaRPr lang="de-DE" sz="800" b="1" dirty="0">
              <a:solidFill>
                <a:srgbClr val="00285A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5E4A8E-8184-5F44-8928-143971FCF6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37" y="2007706"/>
            <a:ext cx="5579096" cy="17824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 bearbeiten</a:t>
            </a:r>
            <a:endParaRPr lang="en-US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D0119A4-3461-434A-964D-E2FF570DCFAC}"/>
              </a:ext>
            </a:extLst>
          </p:cNvPr>
          <p:cNvSpPr txBox="1">
            <a:spLocks/>
          </p:cNvSpPr>
          <p:nvPr userDrawn="1"/>
        </p:nvSpPr>
        <p:spPr>
          <a:xfrm>
            <a:off x="2364106" y="658657"/>
            <a:ext cx="4109262" cy="490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586481"/>
                </a:solidFill>
                <a:latin typeface="+mn-lt"/>
                <a:cs typeface="Arial"/>
              </a:rPr>
              <a:t>Landesverband</a:t>
            </a:r>
          </a:p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1A2943"/>
                </a:solidFill>
                <a:latin typeface="+mn-lt"/>
                <a:cs typeface="Arial"/>
              </a:rPr>
              <a:t>Schleswig-Holstein </a:t>
            </a:r>
            <a:endParaRPr lang="de-DE" sz="1500" b="0" dirty="0">
              <a:solidFill>
                <a:srgbClr val="1A2943"/>
              </a:solidFill>
              <a:latin typeface="+mn-lt"/>
              <a:cs typeface="Arial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86E7BC-0112-459D-9CA7-EA9454ED0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130" y="454183"/>
            <a:ext cx="168430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7CFA2E8-37C4-7C4A-A021-0B6CA321AD69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3FF2D7-4DFA-8540-A911-92ADF9D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14" y="1816499"/>
            <a:ext cx="9420278" cy="4204889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ts val="2400"/>
              </a:lnSpc>
              <a:buNone/>
            </a:pPr>
            <a:r>
              <a:rPr lang="de-DE" dirty="0"/>
              <a:t>Der normale Fließtext hat die Voreinstellung Arial Regular, 18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black</a:t>
            </a:r>
            <a:r>
              <a:rPr lang="de-DE" dirty="0"/>
              <a:t>. Natürlich kann zum </a:t>
            </a:r>
            <a:r>
              <a:rPr lang="de-DE" b="1" dirty="0"/>
              <a:t>HERVORHEBEN</a:t>
            </a:r>
            <a:r>
              <a:rPr lang="de-DE" dirty="0"/>
              <a:t> einzelner Wörter die Schriftart auch auf den Schriftschnitt Fett gesetzt werden. Hierzu wird das Wort zusätzlich komplett in Großbuchstaben geschrieben. </a:t>
            </a:r>
            <a:r>
              <a:rPr lang="de-DE" dirty="0" err="1"/>
              <a:t>Bullets</a:t>
            </a:r>
            <a:r>
              <a:rPr lang="de-DE" dirty="0"/>
              <a:t> erscheinen in Blau, genauso wie Text der als Überschrift verwendet wird ist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Überschrift, Arial Fett, 18pt</a:t>
            </a:r>
          </a:p>
          <a:p>
            <a:pPr>
              <a:buClr>
                <a:srgbClr val="898D9B"/>
              </a:buClr>
              <a:buSzPct val="125000"/>
            </a:pPr>
            <a:r>
              <a:rPr lang="de-DE" dirty="0"/>
              <a:t>Text auf 1. Ebene, 18pt</a:t>
            </a:r>
          </a:p>
          <a:p>
            <a:pPr lvl="1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2. Ebene, 16pt</a:t>
            </a:r>
          </a:p>
          <a:p>
            <a:pPr lvl="2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3. Ebene, 14pt</a:t>
            </a:r>
          </a:p>
        </p:txBody>
      </p:sp>
      <p:sp>
        <p:nvSpPr>
          <p:cNvPr id="29" name="Titelplatzhalter 17">
            <a:extLst>
              <a:ext uri="{FF2B5EF4-FFF2-40B4-BE49-F238E27FC236}">
                <a16:creationId xmlns:a16="http://schemas.microsoft.com/office/drawing/2014/main" id="{74561ECA-C0F3-C94F-ABDD-7FD5A17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E7B32D7-8C58-6C4F-995B-481D67F0AA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6" y="1245706"/>
            <a:ext cx="9420276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99696486-85D2-F642-803A-50626AD93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5FBEAA-0647-F84A-944A-6182E2B2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379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7CFA2E8-37C4-7C4A-A021-0B6CA321AD69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3FF2D7-4DFA-8540-A911-92ADF9D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14" y="1816499"/>
            <a:ext cx="9420278" cy="4204889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ts val="2400"/>
              </a:lnSpc>
              <a:buNone/>
            </a:pPr>
            <a:r>
              <a:rPr lang="de-DE" dirty="0"/>
              <a:t>Der normale Fließtext hat die Voreinstellung Arial Regular, 18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black</a:t>
            </a:r>
            <a:r>
              <a:rPr lang="de-DE" dirty="0"/>
              <a:t>. Natürlich kann zum </a:t>
            </a:r>
            <a:r>
              <a:rPr lang="de-DE" b="1" dirty="0"/>
              <a:t>HERVORHEBEN</a:t>
            </a:r>
            <a:r>
              <a:rPr lang="de-DE" dirty="0"/>
              <a:t> einzelner Wörter die Schriftart auch auf den Schriftschnitt Fett gesetzt werden. Hierzu wird das Wort zusätzlich komplett in Großbuchstaben geschrieben. </a:t>
            </a:r>
            <a:r>
              <a:rPr lang="de-DE" dirty="0" err="1"/>
              <a:t>Bullets</a:t>
            </a:r>
            <a:r>
              <a:rPr lang="de-DE" dirty="0"/>
              <a:t> erscheinen in Blau, genauso wie Text der als Überschrift verwendet wird ist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Überschrift, Arial Fett, 18pt</a:t>
            </a:r>
          </a:p>
          <a:p>
            <a:pPr>
              <a:buClr>
                <a:srgbClr val="898D9B"/>
              </a:buClr>
              <a:buSzPct val="125000"/>
            </a:pPr>
            <a:r>
              <a:rPr lang="de-DE" dirty="0"/>
              <a:t>Text auf 1. Ebene, 18pt</a:t>
            </a:r>
          </a:p>
          <a:p>
            <a:pPr lvl="1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2. Ebene, 16pt</a:t>
            </a:r>
          </a:p>
          <a:p>
            <a:pPr lvl="2">
              <a:buClr>
                <a:srgbClr val="898D9B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Text auf 3. Ebene, 14pt</a:t>
            </a:r>
          </a:p>
        </p:txBody>
      </p:sp>
      <p:sp>
        <p:nvSpPr>
          <p:cNvPr id="29" name="Titelplatzhalter 17">
            <a:extLst>
              <a:ext uri="{FF2B5EF4-FFF2-40B4-BE49-F238E27FC236}">
                <a16:creationId xmlns:a16="http://schemas.microsoft.com/office/drawing/2014/main" id="{74561ECA-C0F3-C94F-ABDD-7FD5A17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E7B32D7-8C58-6C4F-995B-481D67F0AA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6" y="1245706"/>
            <a:ext cx="9420276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99696486-85D2-F642-803A-50626AD93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5FBEAA-0647-F84A-944A-6182E2B2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15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_und_Inhal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2D4633D-18F7-F54A-9307-C9A1EA0791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5960" y="0"/>
            <a:ext cx="3433761" cy="4473575"/>
          </a:xfr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816499"/>
            <a:ext cx="4968875" cy="420488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938CAFB5-74DE-1E4E-B99D-084E3A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139EAEC-4DA3-4648-A44E-9541056B6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4" y="1245706"/>
            <a:ext cx="4984353" cy="275119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6746F3-DD0D-3049-8FE2-03F0ECFEC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717356D-02D8-6248-B37A-F07FA76D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3341414-B79A-8744-8E71-9352B5CD6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7169525" y="4041026"/>
            <a:ext cx="912484" cy="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orient="horz" pos="281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_und_Inhal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816499"/>
            <a:ext cx="4968875" cy="420488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938CAFB5-74DE-1E4E-B99D-084E3A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139EAEC-4DA3-4648-A44E-9541056B6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4" y="1245706"/>
            <a:ext cx="4984353" cy="275119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6746F3-DD0D-3049-8FE2-03F0ECFEC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717356D-02D8-6248-B37A-F07FA76D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9162F88-C806-2F4F-85B5-4A968A467F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5960" y="0"/>
            <a:ext cx="3433761" cy="4473575"/>
          </a:xfr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B728D8-69CE-474B-B271-B9889C071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7169525" y="4041026"/>
            <a:ext cx="912483" cy="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1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orient="horz" pos="281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_und_Inhal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816499"/>
            <a:ext cx="4968875" cy="420488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938CAFB5-74DE-1E4E-B99D-084E3A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139EAEC-4DA3-4648-A44E-9541056B6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4" y="1245706"/>
            <a:ext cx="4984353" cy="275119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6746F3-DD0D-3049-8FE2-03F0ECFEC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717356D-02D8-6248-B37A-F07FA76D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087502AE-A496-5442-B0F0-49377F868D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5960" y="0"/>
            <a:ext cx="3433761" cy="4473575"/>
          </a:xfr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0FE009-C1C2-A941-A47A-20E19D2AE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7169525" y="4041026"/>
            <a:ext cx="912483" cy="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orient="horz" pos="281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_und_Inhal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816499"/>
            <a:ext cx="4968875" cy="420488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938CAFB5-74DE-1E4E-B99D-084E3A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139EAEC-4DA3-4648-A44E-9541056B6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4" y="1245706"/>
            <a:ext cx="4984353" cy="275119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6746F3-DD0D-3049-8FE2-03F0ECFEC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717356D-02D8-6248-B37A-F07FA76D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0F4311B5-6467-C34E-8B0B-2BA9E9B398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5960" y="0"/>
            <a:ext cx="3433761" cy="4473575"/>
          </a:xfr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8FC64A-B438-344E-B357-1CAC94ED1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7169525" y="4041026"/>
            <a:ext cx="912483" cy="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orient="horz" pos="28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_und_Inhal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816499"/>
            <a:ext cx="4968875" cy="420488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938CAFB5-74DE-1E4E-B99D-084E3A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139EAEC-4DA3-4648-A44E-9541056B6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4" y="1245706"/>
            <a:ext cx="4984353" cy="275119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6746F3-DD0D-3049-8FE2-03F0ECFEC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717356D-02D8-6248-B37A-F07FA76D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78A17071-8186-E44B-A671-63566831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5960" y="0"/>
            <a:ext cx="3433761" cy="4473575"/>
          </a:xfr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4C21059-15C5-FC45-AA37-86E0D13CD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7169525" y="4041026"/>
            <a:ext cx="912483" cy="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22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orient="horz" pos="281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_und_Inhal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816499"/>
            <a:ext cx="4968875" cy="420488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938CAFB5-74DE-1E4E-B99D-084E3A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139EAEC-4DA3-4648-A44E-9541056B6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4" y="1245706"/>
            <a:ext cx="4984353" cy="275119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6746F3-DD0D-3049-8FE2-03F0ECFEC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717356D-02D8-6248-B37A-F07FA76D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04C0E4AF-C852-934A-B79A-B5681869EF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5960" y="0"/>
            <a:ext cx="3433761" cy="4473575"/>
          </a:xfr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DFD7724-2F5D-844F-9220-CD4520D5D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7169525" y="4041026"/>
            <a:ext cx="912483" cy="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0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orient="horz" pos="281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_und_Inhal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816499"/>
            <a:ext cx="4968875" cy="420488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938CAFB5-74DE-1E4E-B99D-084E3A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139EAEC-4DA3-4648-A44E-9541056B6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4" y="1245706"/>
            <a:ext cx="4984353" cy="275119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6746F3-DD0D-3049-8FE2-03F0ECFEC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717356D-02D8-6248-B37A-F07FA76D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16115DBC-C959-D94A-B7B6-EFF19E6F54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5960" y="0"/>
            <a:ext cx="3433761" cy="4473575"/>
          </a:xfr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05781F3-CFF1-4642-9305-28DE0E37A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7169525" y="4041026"/>
            <a:ext cx="912483" cy="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4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orient="horz" pos="281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C1735FB-5385-C946-AA67-9F2817C68A18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09751"/>
            <a:ext cx="443020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066" y="1801210"/>
            <a:ext cx="443592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4DAD9642-A292-DB41-931F-433A9EE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7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2D4B41DA-C638-264E-881B-CE27A14A8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488A92F-EE10-C448-BA2D-BC4FD5AE7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13089B-7A97-FC46-B79C-BC999423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D63463-A961-C648-A128-99F533C94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5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Kul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F10456B2-DFBB-7C48-9839-CAA67DCF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4" y="3972340"/>
            <a:ext cx="5552592" cy="7987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898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CF4ADBD-1456-C44A-9EF1-B6F42085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844" y="1815273"/>
            <a:ext cx="1168400" cy="1054100"/>
          </a:xfrm>
          <a:prstGeom prst="rect">
            <a:avLst/>
          </a:prstGeom>
        </p:spPr>
      </p:pic>
      <p:sp>
        <p:nvSpPr>
          <p:cNvPr id="46" name="Untertitel 2">
            <a:extLst>
              <a:ext uri="{FF2B5EF4-FFF2-40B4-BE49-F238E27FC236}">
                <a16:creationId xmlns:a16="http://schemas.microsoft.com/office/drawing/2014/main" id="{AE247827-2AC0-244E-B170-BF8428AAA42B}"/>
              </a:ext>
            </a:extLst>
          </p:cNvPr>
          <p:cNvSpPr txBox="1">
            <a:spLocks/>
          </p:cNvSpPr>
          <p:nvPr userDrawn="1"/>
        </p:nvSpPr>
        <p:spPr>
          <a:xfrm>
            <a:off x="2369683" y="4883704"/>
            <a:ext cx="5488469" cy="238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ct val="20000"/>
              </a:spcBef>
              <a:buClr>
                <a:srgbClr val="00285A"/>
              </a:buClr>
              <a:buSzPct val="100000"/>
            </a:pPr>
            <a:fld id="{ADA07635-9ADC-1F49-B9EB-6B55B31089F9}" type="datetime4">
              <a:rPr lang="de-DE" sz="1000" b="1" smtClean="0">
                <a:solidFill>
                  <a:srgbClr val="00285A"/>
                </a:solidFill>
                <a:latin typeface="Arial"/>
                <a:cs typeface="Arial"/>
              </a:rPr>
              <a:pPr algn="l" defTabSz="457200">
                <a:lnSpc>
                  <a:spcPct val="100000"/>
                </a:lnSpc>
                <a:spcBef>
                  <a:spcPct val="20000"/>
                </a:spcBef>
                <a:buClr>
                  <a:srgbClr val="00285A"/>
                </a:buClr>
                <a:buSzPct val="100000"/>
              </a:pPr>
              <a:t>26. Februar 2024</a:t>
            </a:fld>
            <a:endParaRPr lang="de-DE" sz="800" b="1" dirty="0">
              <a:solidFill>
                <a:srgbClr val="00285A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8C962E-FA87-E947-84F1-E748632C1E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40" y="2007706"/>
            <a:ext cx="5579096" cy="17824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 bearbeiten</a:t>
            </a:r>
            <a:endParaRPr lang="en-US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E068359-8162-8848-A8D5-319BB35513A5}"/>
              </a:ext>
            </a:extLst>
          </p:cNvPr>
          <p:cNvSpPr txBox="1">
            <a:spLocks/>
          </p:cNvSpPr>
          <p:nvPr userDrawn="1"/>
        </p:nvSpPr>
        <p:spPr>
          <a:xfrm>
            <a:off x="2364109" y="658657"/>
            <a:ext cx="4109262" cy="490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586481"/>
                </a:solidFill>
                <a:latin typeface="+mn-lt"/>
                <a:cs typeface="Arial"/>
              </a:rPr>
              <a:t>Landesverband</a:t>
            </a:r>
          </a:p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1A2943"/>
                </a:solidFill>
                <a:latin typeface="+mn-lt"/>
                <a:cs typeface="Arial"/>
              </a:rPr>
              <a:t>Schleswig-Holstein </a:t>
            </a:r>
            <a:endParaRPr lang="de-DE" sz="1500" b="0" dirty="0">
              <a:solidFill>
                <a:srgbClr val="1A2943"/>
              </a:solidFill>
              <a:latin typeface="+mn-lt"/>
              <a:cs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F87490-B57B-4B31-8E77-8375270DE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130" y="454183"/>
            <a:ext cx="168430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86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C1735FB-5385-C946-AA67-9F2817C68A18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09751"/>
            <a:ext cx="443020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066" y="1801210"/>
            <a:ext cx="443592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4DAD9642-A292-DB41-931F-433A9EE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7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2D4B41DA-C638-264E-881B-CE27A14A8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488A92F-EE10-C448-BA2D-BC4FD5AE7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13089B-7A97-FC46-B79C-BC999423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D63463-A961-C648-A128-99F533C94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60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C1735FB-5385-C946-AA67-9F2817C68A18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09751"/>
            <a:ext cx="443020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066" y="1801210"/>
            <a:ext cx="443592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4DAD9642-A292-DB41-931F-433A9EE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7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2D4B41DA-C638-264E-881B-CE27A14A8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488A92F-EE10-C448-BA2D-BC4FD5AE7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13089B-7A97-FC46-B79C-BC999423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D63463-A961-C648-A128-99F533C94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9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C1735FB-5385-C946-AA67-9F2817C68A18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09751"/>
            <a:ext cx="443020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066" y="1801210"/>
            <a:ext cx="443592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4DAD9642-A292-DB41-931F-433A9EE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7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2D4B41DA-C638-264E-881B-CE27A14A8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488A92F-EE10-C448-BA2D-BC4FD5AE7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13089B-7A97-FC46-B79C-BC999423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D63463-A961-C648-A128-99F533C94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67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C1735FB-5385-C946-AA67-9F2817C68A18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09751"/>
            <a:ext cx="443020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066" y="1801210"/>
            <a:ext cx="443592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4DAD9642-A292-DB41-931F-433A9EE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7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2D4B41DA-C638-264E-881B-CE27A14A8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488A92F-EE10-C448-BA2D-BC4FD5AE7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13089B-7A97-FC46-B79C-BC999423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D63463-A961-C648-A128-99F533C94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3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C1735FB-5385-C946-AA67-9F2817C68A18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09751"/>
            <a:ext cx="443020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066" y="1801210"/>
            <a:ext cx="443592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4DAD9642-A292-DB41-931F-433A9EE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7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2D4B41DA-C638-264E-881B-CE27A14A8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488A92F-EE10-C448-BA2D-BC4FD5AE7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13089B-7A97-FC46-B79C-BC999423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D63463-A961-C648-A128-99F533C94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C1735FB-5385-C946-AA67-9F2817C68A18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09751"/>
            <a:ext cx="443020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066" y="1801210"/>
            <a:ext cx="4435924" cy="422017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platzhalter 17">
            <a:extLst>
              <a:ext uri="{FF2B5EF4-FFF2-40B4-BE49-F238E27FC236}">
                <a16:creationId xmlns:a16="http://schemas.microsoft.com/office/drawing/2014/main" id="{4DAD9642-A292-DB41-931F-433A9EE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7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2D4B41DA-C638-264E-881B-CE27A14A8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488A92F-EE10-C448-BA2D-BC4FD5AE7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13089B-7A97-FC46-B79C-BC9994231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D63463-A961-C648-A128-99F533C94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5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_Inhalte_u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1809749"/>
            <a:ext cx="4430205" cy="6114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3" y="2505074"/>
            <a:ext cx="443020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5595" y="1809749"/>
            <a:ext cx="4430257" cy="611475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b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9067" y="2505074"/>
            <a:ext cx="443592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Titelplatzhalter 17">
            <a:extLst>
              <a:ext uri="{FF2B5EF4-FFF2-40B4-BE49-F238E27FC236}">
                <a16:creationId xmlns:a16="http://schemas.microsoft.com/office/drawing/2014/main" id="{A2E935FE-224E-194D-9A0E-9677B932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3F552363-FE0D-6B46-9163-293B035D5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7B0229-E21A-A849-B6AD-591FA2E79444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C69D1B3-FB3D-2946-9647-33DF8FD97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D05F95-665E-0A41-982A-284EE6F972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50ECEB5-D784-4A4F-9DA0-62F4FA59A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_Inhalte_u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1809749"/>
            <a:ext cx="4430205" cy="6114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3" y="2505074"/>
            <a:ext cx="443020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5595" y="1809749"/>
            <a:ext cx="4430257" cy="611475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b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9067" y="2505074"/>
            <a:ext cx="443592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Titelplatzhalter 17">
            <a:extLst>
              <a:ext uri="{FF2B5EF4-FFF2-40B4-BE49-F238E27FC236}">
                <a16:creationId xmlns:a16="http://schemas.microsoft.com/office/drawing/2014/main" id="{A2E935FE-224E-194D-9A0E-9677B932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3F552363-FE0D-6B46-9163-293B035D5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7B0229-E21A-A849-B6AD-591FA2E79444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C69D1B3-FB3D-2946-9647-33DF8FD97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D05F95-665E-0A41-982A-284EE6F972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03992E6-EE70-8C4B-B92A-27E38FA3E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0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_Inhalte_u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1809749"/>
            <a:ext cx="4430205" cy="6114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3" y="2505074"/>
            <a:ext cx="443020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5595" y="1809749"/>
            <a:ext cx="4430257" cy="611475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b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9067" y="2505074"/>
            <a:ext cx="443592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Titelplatzhalter 17">
            <a:extLst>
              <a:ext uri="{FF2B5EF4-FFF2-40B4-BE49-F238E27FC236}">
                <a16:creationId xmlns:a16="http://schemas.microsoft.com/office/drawing/2014/main" id="{A2E935FE-224E-194D-9A0E-9677B932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3F552363-FE0D-6B46-9163-293B035D5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7B0229-E21A-A849-B6AD-591FA2E79444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C69D1B3-FB3D-2946-9647-33DF8FD97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D05F95-665E-0A41-982A-284EE6F972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DB6ADED-6EE7-3D45-9C55-FC9CC8F2B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0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_Inhalte_u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1809749"/>
            <a:ext cx="4430205" cy="6114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3" y="2505074"/>
            <a:ext cx="443020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5595" y="1809749"/>
            <a:ext cx="4430257" cy="611475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b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9067" y="2505074"/>
            <a:ext cx="443592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Titelplatzhalter 17">
            <a:extLst>
              <a:ext uri="{FF2B5EF4-FFF2-40B4-BE49-F238E27FC236}">
                <a16:creationId xmlns:a16="http://schemas.microsoft.com/office/drawing/2014/main" id="{A2E935FE-224E-194D-9A0E-9677B932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3F552363-FE0D-6B46-9163-293B035D5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7B0229-E21A-A849-B6AD-591FA2E79444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C69D1B3-FB3D-2946-9647-33DF8FD97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D05F95-665E-0A41-982A-284EE6F972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511A557-AEE1-9D46-9642-860F94DC3E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F10456B2-DFBB-7C48-9839-CAA67DCF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3" y="3972340"/>
            <a:ext cx="5552592" cy="7987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898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CF4ADBD-1456-C44A-9EF1-B6F42085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843" y="1815273"/>
            <a:ext cx="1168400" cy="1054100"/>
          </a:xfrm>
          <a:prstGeom prst="rect">
            <a:avLst/>
          </a:prstGeom>
        </p:spPr>
      </p:pic>
      <p:sp>
        <p:nvSpPr>
          <p:cNvPr id="46" name="Untertitel 2">
            <a:extLst>
              <a:ext uri="{FF2B5EF4-FFF2-40B4-BE49-F238E27FC236}">
                <a16:creationId xmlns:a16="http://schemas.microsoft.com/office/drawing/2014/main" id="{AE247827-2AC0-244E-B170-BF8428AAA42B}"/>
              </a:ext>
            </a:extLst>
          </p:cNvPr>
          <p:cNvSpPr txBox="1">
            <a:spLocks/>
          </p:cNvSpPr>
          <p:nvPr userDrawn="1"/>
        </p:nvSpPr>
        <p:spPr>
          <a:xfrm>
            <a:off x="2369682" y="4883704"/>
            <a:ext cx="5488469" cy="238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ct val="20000"/>
              </a:spcBef>
              <a:buClr>
                <a:srgbClr val="00285A"/>
              </a:buClr>
              <a:buSzPct val="100000"/>
            </a:pPr>
            <a:fld id="{ADA07635-9ADC-1F49-B9EB-6B55B31089F9}" type="datetime4">
              <a:rPr lang="de-DE" sz="1000" b="1" smtClean="0">
                <a:solidFill>
                  <a:srgbClr val="00285A"/>
                </a:solidFill>
                <a:latin typeface="Arial"/>
                <a:cs typeface="Arial"/>
              </a:rPr>
              <a:pPr algn="l" defTabSz="457200">
                <a:lnSpc>
                  <a:spcPct val="100000"/>
                </a:lnSpc>
                <a:spcBef>
                  <a:spcPct val="20000"/>
                </a:spcBef>
                <a:buClr>
                  <a:srgbClr val="00285A"/>
                </a:buClr>
                <a:buSzPct val="100000"/>
              </a:pPr>
              <a:t>26. Februar 2024</a:t>
            </a:fld>
            <a:endParaRPr lang="de-DE" sz="800" b="1" dirty="0">
              <a:solidFill>
                <a:srgbClr val="00285A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1123CF-B972-E441-B7BB-F2766352F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39" y="2007706"/>
            <a:ext cx="5579096" cy="17824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 bearbeiten</a:t>
            </a:r>
            <a:endParaRPr lang="en-US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02B98D6-8292-4B47-B7C8-C8B7CA0CBB75}"/>
              </a:ext>
            </a:extLst>
          </p:cNvPr>
          <p:cNvSpPr txBox="1">
            <a:spLocks/>
          </p:cNvSpPr>
          <p:nvPr userDrawn="1"/>
        </p:nvSpPr>
        <p:spPr>
          <a:xfrm>
            <a:off x="2364108" y="658657"/>
            <a:ext cx="4109262" cy="490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586481"/>
                </a:solidFill>
                <a:latin typeface="+mn-lt"/>
                <a:cs typeface="Arial"/>
              </a:rPr>
              <a:t>Landesverband</a:t>
            </a:r>
          </a:p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1A2943"/>
                </a:solidFill>
                <a:latin typeface="+mn-lt"/>
                <a:cs typeface="Arial"/>
              </a:rPr>
              <a:t>Schleswig-Holstein </a:t>
            </a:r>
            <a:endParaRPr lang="de-DE" sz="1500" b="0" dirty="0">
              <a:solidFill>
                <a:srgbClr val="1A2943"/>
              </a:solidFill>
              <a:latin typeface="+mn-lt"/>
              <a:cs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B5D446-317B-4BC7-8D0F-73DE227C87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130" y="454183"/>
            <a:ext cx="168430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7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_Inhalte_u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1809749"/>
            <a:ext cx="4430205" cy="6114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3" y="2505074"/>
            <a:ext cx="443020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5595" y="1809749"/>
            <a:ext cx="4430257" cy="611475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b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9067" y="2505074"/>
            <a:ext cx="443592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Titelplatzhalter 17">
            <a:extLst>
              <a:ext uri="{FF2B5EF4-FFF2-40B4-BE49-F238E27FC236}">
                <a16:creationId xmlns:a16="http://schemas.microsoft.com/office/drawing/2014/main" id="{A2E935FE-224E-194D-9A0E-9677B932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3F552363-FE0D-6B46-9163-293B035D5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7B0229-E21A-A849-B6AD-591FA2E79444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C69D1B3-FB3D-2946-9647-33DF8FD97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D05F95-665E-0A41-982A-284EE6F972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CC0ADF-6FCF-5042-87AE-3D8488CCF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02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wei_Inhalte_u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1809749"/>
            <a:ext cx="4430205" cy="6114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3" y="2505074"/>
            <a:ext cx="443020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5595" y="1809749"/>
            <a:ext cx="4430257" cy="611475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b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9067" y="2505074"/>
            <a:ext cx="443592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Titelplatzhalter 17">
            <a:extLst>
              <a:ext uri="{FF2B5EF4-FFF2-40B4-BE49-F238E27FC236}">
                <a16:creationId xmlns:a16="http://schemas.microsoft.com/office/drawing/2014/main" id="{A2E935FE-224E-194D-9A0E-9677B932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3F552363-FE0D-6B46-9163-293B035D5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7B0229-E21A-A849-B6AD-591FA2E79444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C69D1B3-FB3D-2946-9647-33DF8FD97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D05F95-665E-0A41-982A-284EE6F972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7EB5EE4-6E10-DD46-A301-55BACD101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1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wei_Inhalte_u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1809749"/>
            <a:ext cx="4430205" cy="6114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3" y="2505074"/>
            <a:ext cx="443020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5595" y="1809749"/>
            <a:ext cx="4430257" cy="611475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b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9067" y="2505074"/>
            <a:ext cx="4435924" cy="3516314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Titelplatzhalter 17">
            <a:extLst>
              <a:ext uri="{FF2B5EF4-FFF2-40B4-BE49-F238E27FC236}">
                <a16:creationId xmlns:a16="http://schemas.microsoft.com/office/drawing/2014/main" id="{A2E935FE-224E-194D-9A0E-9677B932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3F552363-FE0D-6B46-9163-293B035D5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7B0229-E21A-A849-B6AD-591FA2E79444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C69D1B3-FB3D-2946-9647-33DF8FD97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D05F95-665E-0A41-982A-284EE6F972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1DDEDB0-B25D-314C-B223-53A2A29D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2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02DC4CD-9D8D-8543-8AF5-7AAF87E0024D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D3B4E-9420-4649-865D-6AF90D84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6" name="Titelplatzhalter 17">
            <a:extLst>
              <a:ext uri="{FF2B5EF4-FFF2-40B4-BE49-F238E27FC236}">
                <a16:creationId xmlns:a16="http://schemas.microsoft.com/office/drawing/2014/main" id="{A2E6C4D8-6048-BB4E-89E7-D368B50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97567"/>
            <a:ext cx="9420279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3568B09-9828-774E-BAD7-A19B96A90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4" y="1245706"/>
            <a:ext cx="9420277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043CA639-68A8-4347-9B4C-2FCC9AF29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CD2FE5-6536-6848-81C4-ED88961C38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01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02DC4CD-9D8D-8543-8AF5-7AAF87E0024D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D3B4E-9420-4649-865D-6AF90D84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6" name="Titelplatzhalter 17">
            <a:extLst>
              <a:ext uri="{FF2B5EF4-FFF2-40B4-BE49-F238E27FC236}">
                <a16:creationId xmlns:a16="http://schemas.microsoft.com/office/drawing/2014/main" id="{A2E6C4D8-6048-BB4E-89E7-D368B50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97567"/>
            <a:ext cx="9420279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3568B09-9828-774E-BAD7-A19B96A90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4" y="1245706"/>
            <a:ext cx="9420277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043CA639-68A8-4347-9B4C-2FCC9AF29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CD2FE5-6536-6848-81C4-ED88961C38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317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02DC4CD-9D8D-8543-8AF5-7AAF87E0024D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D3B4E-9420-4649-865D-6AF90D84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6" name="Titelplatzhalter 17">
            <a:extLst>
              <a:ext uri="{FF2B5EF4-FFF2-40B4-BE49-F238E27FC236}">
                <a16:creationId xmlns:a16="http://schemas.microsoft.com/office/drawing/2014/main" id="{A2E6C4D8-6048-BB4E-89E7-D368B50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97567"/>
            <a:ext cx="9420279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3568B09-9828-774E-BAD7-A19B96A90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4" y="1245706"/>
            <a:ext cx="9420277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043CA639-68A8-4347-9B4C-2FCC9AF29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CD2FE5-6536-6848-81C4-ED88961C38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469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02DC4CD-9D8D-8543-8AF5-7AAF87E0024D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D3B4E-9420-4649-865D-6AF90D84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6" name="Titelplatzhalter 17">
            <a:extLst>
              <a:ext uri="{FF2B5EF4-FFF2-40B4-BE49-F238E27FC236}">
                <a16:creationId xmlns:a16="http://schemas.microsoft.com/office/drawing/2014/main" id="{A2E6C4D8-6048-BB4E-89E7-D368B50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97567"/>
            <a:ext cx="9420279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3568B09-9828-774E-BAD7-A19B96A90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4" y="1245706"/>
            <a:ext cx="9420277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043CA639-68A8-4347-9B4C-2FCC9AF29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CD2FE5-6536-6848-81C4-ED88961C38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729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02DC4CD-9D8D-8543-8AF5-7AAF87E0024D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D3B4E-9420-4649-865D-6AF90D84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6" name="Titelplatzhalter 17">
            <a:extLst>
              <a:ext uri="{FF2B5EF4-FFF2-40B4-BE49-F238E27FC236}">
                <a16:creationId xmlns:a16="http://schemas.microsoft.com/office/drawing/2014/main" id="{A2E6C4D8-6048-BB4E-89E7-D368B50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97567"/>
            <a:ext cx="9420279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3568B09-9828-774E-BAD7-A19B96A90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4" y="1245706"/>
            <a:ext cx="9420277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043CA639-68A8-4347-9B4C-2FCC9AF29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CD2FE5-6536-6848-81C4-ED88961C38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929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02DC4CD-9D8D-8543-8AF5-7AAF87E0024D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D3B4E-9420-4649-865D-6AF90D84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6" name="Titelplatzhalter 17">
            <a:extLst>
              <a:ext uri="{FF2B5EF4-FFF2-40B4-BE49-F238E27FC236}">
                <a16:creationId xmlns:a16="http://schemas.microsoft.com/office/drawing/2014/main" id="{A2E6C4D8-6048-BB4E-89E7-D368B50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97567"/>
            <a:ext cx="9420279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3568B09-9828-774E-BAD7-A19B96A90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4" y="1245706"/>
            <a:ext cx="9420277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043CA639-68A8-4347-9B4C-2FCC9AF29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CD2FE5-6536-6848-81C4-ED88961C38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790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02DC4CD-9D8D-8543-8AF5-7AAF87E0024D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D3B4E-9420-4649-865D-6AF90D84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6" name="Titelplatzhalter 17">
            <a:extLst>
              <a:ext uri="{FF2B5EF4-FFF2-40B4-BE49-F238E27FC236}">
                <a16:creationId xmlns:a16="http://schemas.microsoft.com/office/drawing/2014/main" id="{A2E6C4D8-6048-BB4E-89E7-D368B50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97567"/>
            <a:ext cx="9420279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3568B09-9828-774E-BAD7-A19B96A90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4" y="1245706"/>
            <a:ext cx="9420277" cy="27512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de-DE" sz="1800" kern="1200" dirty="0" smtClean="0">
                <a:solidFill>
                  <a:srgbClr val="898D9B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043CA639-68A8-4347-9B4C-2FCC9AF29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CD2FE5-6536-6848-81C4-ED88961C38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9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Spra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F10456B2-DFBB-7C48-9839-CAA67DCF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4" y="3972340"/>
            <a:ext cx="5552592" cy="7987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898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CF4ADBD-1456-C44A-9EF1-B6F42085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844" y="1815273"/>
            <a:ext cx="1168400" cy="1054100"/>
          </a:xfrm>
          <a:prstGeom prst="rect">
            <a:avLst/>
          </a:prstGeom>
        </p:spPr>
      </p:pic>
      <p:sp>
        <p:nvSpPr>
          <p:cNvPr id="46" name="Untertitel 2">
            <a:extLst>
              <a:ext uri="{FF2B5EF4-FFF2-40B4-BE49-F238E27FC236}">
                <a16:creationId xmlns:a16="http://schemas.microsoft.com/office/drawing/2014/main" id="{AE247827-2AC0-244E-B170-BF8428AAA42B}"/>
              </a:ext>
            </a:extLst>
          </p:cNvPr>
          <p:cNvSpPr txBox="1">
            <a:spLocks/>
          </p:cNvSpPr>
          <p:nvPr userDrawn="1"/>
        </p:nvSpPr>
        <p:spPr>
          <a:xfrm>
            <a:off x="2369683" y="4883704"/>
            <a:ext cx="5488469" cy="238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ct val="20000"/>
              </a:spcBef>
              <a:buClr>
                <a:srgbClr val="00285A"/>
              </a:buClr>
              <a:buSzPct val="100000"/>
            </a:pPr>
            <a:fld id="{ADA07635-9ADC-1F49-B9EB-6B55B31089F9}" type="datetime4">
              <a:rPr lang="de-DE" sz="1000" b="1" smtClean="0">
                <a:solidFill>
                  <a:srgbClr val="00285A"/>
                </a:solidFill>
                <a:latin typeface="Arial"/>
                <a:cs typeface="Arial"/>
              </a:rPr>
              <a:pPr algn="l" defTabSz="457200">
                <a:lnSpc>
                  <a:spcPct val="100000"/>
                </a:lnSpc>
                <a:spcBef>
                  <a:spcPct val="20000"/>
                </a:spcBef>
                <a:buClr>
                  <a:srgbClr val="00285A"/>
                </a:buClr>
                <a:buSzPct val="100000"/>
              </a:pPr>
              <a:t>26. Februar 2024</a:t>
            </a:fld>
            <a:endParaRPr lang="de-DE" sz="800" b="1" dirty="0">
              <a:solidFill>
                <a:srgbClr val="00285A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159504-E7C3-2E49-B9AF-D41038186A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40" y="2007706"/>
            <a:ext cx="5579096" cy="17824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 bearbeiten</a:t>
            </a:r>
            <a:endParaRPr lang="en-US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2C64849-96C2-4E48-A006-964AD9D8B8EA}"/>
              </a:ext>
            </a:extLst>
          </p:cNvPr>
          <p:cNvSpPr txBox="1">
            <a:spLocks/>
          </p:cNvSpPr>
          <p:nvPr userDrawn="1"/>
        </p:nvSpPr>
        <p:spPr>
          <a:xfrm>
            <a:off x="2364109" y="658657"/>
            <a:ext cx="4109262" cy="490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586481"/>
                </a:solidFill>
                <a:latin typeface="+mn-lt"/>
                <a:cs typeface="Arial"/>
              </a:rPr>
              <a:t>Landesverband</a:t>
            </a:r>
          </a:p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1A2943"/>
                </a:solidFill>
                <a:latin typeface="+mn-lt"/>
                <a:cs typeface="Arial"/>
              </a:rPr>
              <a:t>Schleswig-Holstein </a:t>
            </a:r>
            <a:endParaRPr lang="de-DE" sz="1500" b="0" dirty="0">
              <a:solidFill>
                <a:srgbClr val="1A2943"/>
              </a:solidFill>
              <a:latin typeface="+mn-lt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294B15-3DAA-41FA-9DB6-A89037F35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130" y="454183"/>
            <a:ext cx="168430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01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0731DB5C-8DC5-A142-A3B9-441A4D20E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704283-55A1-EA48-A430-7C96013A70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70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er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F10456B2-DFBB-7C48-9839-CAA67DCF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1" y="3972340"/>
            <a:ext cx="5552592" cy="7987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898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CF4ADBD-1456-C44A-9EF1-B6F42085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841" y="1815273"/>
            <a:ext cx="1168400" cy="1054100"/>
          </a:xfrm>
          <a:prstGeom prst="rect">
            <a:avLst/>
          </a:prstGeom>
        </p:spPr>
      </p:pic>
      <p:sp>
        <p:nvSpPr>
          <p:cNvPr id="46" name="Untertitel 2">
            <a:extLst>
              <a:ext uri="{FF2B5EF4-FFF2-40B4-BE49-F238E27FC236}">
                <a16:creationId xmlns:a16="http://schemas.microsoft.com/office/drawing/2014/main" id="{AE247827-2AC0-244E-B170-BF8428AAA42B}"/>
              </a:ext>
            </a:extLst>
          </p:cNvPr>
          <p:cNvSpPr txBox="1">
            <a:spLocks/>
          </p:cNvSpPr>
          <p:nvPr userDrawn="1"/>
        </p:nvSpPr>
        <p:spPr>
          <a:xfrm>
            <a:off x="2369680" y="4883704"/>
            <a:ext cx="5488469" cy="238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ct val="20000"/>
              </a:spcBef>
              <a:buClr>
                <a:srgbClr val="00285A"/>
              </a:buClr>
              <a:buSzPct val="100000"/>
            </a:pPr>
            <a:fld id="{ADA07635-9ADC-1F49-B9EB-6B55B31089F9}" type="datetime4">
              <a:rPr lang="de-DE" sz="1000" b="1" smtClean="0">
                <a:solidFill>
                  <a:srgbClr val="00285A"/>
                </a:solidFill>
                <a:latin typeface="Arial"/>
                <a:cs typeface="Arial"/>
              </a:rPr>
              <a:pPr algn="l" defTabSz="457200">
                <a:lnSpc>
                  <a:spcPct val="100000"/>
                </a:lnSpc>
                <a:spcBef>
                  <a:spcPct val="20000"/>
                </a:spcBef>
                <a:buClr>
                  <a:srgbClr val="00285A"/>
                </a:buClr>
                <a:buSzPct val="100000"/>
              </a:pPr>
              <a:t>26. Februar 2024</a:t>
            </a:fld>
            <a:endParaRPr lang="de-DE" sz="800" b="1" dirty="0">
              <a:solidFill>
                <a:srgbClr val="00285A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C50E97-773C-9D49-BC0D-4310FAFBD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37" y="2007706"/>
            <a:ext cx="5579096" cy="17824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 bearbeiten</a:t>
            </a:r>
            <a:endParaRPr lang="en-US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3F714F7-EDB1-0A47-86B9-701F14E55422}"/>
              </a:ext>
            </a:extLst>
          </p:cNvPr>
          <p:cNvSpPr txBox="1">
            <a:spLocks/>
          </p:cNvSpPr>
          <p:nvPr userDrawn="1"/>
        </p:nvSpPr>
        <p:spPr>
          <a:xfrm>
            <a:off x="2364106" y="658657"/>
            <a:ext cx="4109262" cy="490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586481"/>
                </a:solidFill>
                <a:latin typeface="+mn-lt"/>
                <a:cs typeface="Arial"/>
              </a:rPr>
              <a:t>Landesverband</a:t>
            </a:r>
          </a:p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1A2943"/>
                </a:solidFill>
                <a:latin typeface="+mn-lt"/>
                <a:cs typeface="Arial"/>
              </a:rPr>
              <a:t>Schleswig-Holstein </a:t>
            </a:r>
            <a:endParaRPr lang="de-DE" sz="1500" b="0" dirty="0">
              <a:solidFill>
                <a:srgbClr val="1A2943"/>
              </a:solidFill>
              <a:latin typeface="+mn-lt"/>
              <a:cs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8645FFA-8C9C-4881-BFC1-3327661DCD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130" y="454183"/>
            <a:ext cx="168430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2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Gesell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F10456B2-DFBB-7C48-9839-CAA67DCF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3" y="3972340"/>
            <a:ext cx="5552592" cy="7987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898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CF4ADBD-1456-C44A-9EF1-B6F42085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843" y="1815273"/>
            <a:ext cx="1168400" cy="1054100"/>
          </a:xfrm>
          <a:prstGeom prst="rect">
            <a:avLst/>
          </a:prstGeom>
        </p:spPr>
      </p:pic>
      <p:sp>
        <p:nvSpPr>
          <p:cNvPr id="46" name="Untertitel 2">
            <a:extLst>
              <a:ext uri="{FF2B5EF4-FFF2-40B4-BE49-F238E27FC236}">
                <a16:creationId xmlns:a16="http://schemas.microsoft.com/office/drawing/2014/main" id="{AE247827-2AC0-244E-B170-BF8428AAA42B}"/>
              </a:ext>
            </a:extLst>
          </p:cNvPr>
          <p:cNvSpPr txBox="1">
            <a:spLocks/>
          </p:cNvSpPr>
          <p:nvPr userDrawn="1"/>
        </p:nvSpPr>
        <p:spPr>
          <a:xfrm>
            <a:off x="2369682" y="4883704"/>
            <a:ext cx="5488469" cy="238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ct val="20000"/>
              </a:spcBef>
              <a:buClr>
                <a:srgbClr val="00285A"/>
              </a:buClr>
              <a:buSzPct val="100000"/>
            </a:pPr>
            <a:fld id="{ADA07635-9ADC-1F49-B9EB-6B55B31089F9}" type="datetime4">
              <a:rPr lang="de-DE" sz="1000" b="1" smtClean="0">
                <a:solidFill>
                  <a:srgbClr val="00285A"/>
                </a:solidFill>
                <a:latin typeface="Arial"/>
                <a:cs typeface="Arial"/>
              </a:rPr>
              <a:pPr algn="l" defTabSz="457200">
                <a:lnSpc>
                  <a:spcPct val="100000"/>
                </a:lnSpc>
                <a:spcBef>
                  <a:spcPct val="20000"/>
                </a:spcBef>
                <a:buClr>
                  <a:srgbClr val="00285A"/>
                </a:buClr>
                <a:buSzPct val="100000"/>
              </a:pPr>
              <a:t>26. Februar 2024</a:t>
            </a:fld>
            <a:endParaRPr lang="de-DE" sz="800" b="1" dirty="0">
              <a:solidFill>
                <a:srgbClr val="00285A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AE3034-E922-6B4F-9AB4-31D845201D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39" y="2007706"/>
            <a:ext cx="5579096" cy="17824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 bearbeiten</a:t>
            </a:r>
            <a:endParaRPr lang="en-US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D4E9A57A-3D46-9C48-B513-AFBE97ABF63F}"/>
              </a:ext>
            </a:extLst>
          </p:cNvPr>
          <p:cNvSpPr txBox="1">
            <a:spLocks/>
          </p:cNvSpPr>
          <p:nvPr userDrawn="1"/>
        </p:nvSpPr>
        <p:spPr>
          <a:xfrm>
            <a:off x="2364108" y="658657"/>
            <a:ext cx="4109262" cy="490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586481"/>
                </a:solidFill>
                <a:latin typeface="+mn-lt"/>
                <a:cs typeface="Arial"/>
              </a:rPr>
              <a:t>Landesverband</a:t>
            </a:r>
          </a:p>
          <a:p>
            <a:pPr algn="l" defTabSz="457200">
              <a:lnSpc>
                <a:spcPts val="17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500" b="0" dirty="0" smtClean="0">
                <a:solidFill>
                  <a:srgbClr val="1A2943"/>
                </a:solidFill>
                <a:latin typeface="+mn-lt"/>
                <a:cs typeface="Arial"/>
              </a:rPr>
              <a:t>Schleswig-Holstein </a:t>
            </a:r>
            <a:endParaRPr lang="de-DE" sz="1500" b="0" dirty="0">
              <a:solidFill>
                <a:srgbClr val="1A2943"/>
              </a:solidFill>
              <a:latin typeface="+mn-lt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5B3F6E-CDD4-40D2-8418-B3FAEA2DC5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130" y="454183"/>
            <a:ext cx="168430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E886CD7-D8CB-B44F-B4A9-1CDDF17D607C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144E79-AC14-CC4D-BBF9-50A35635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84" y="1520826"/>
            <a:ext cx="9449308" cy="1679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686" y="3429001"/>
            <a:ext cx="9449308" cy="112312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898D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C44B486-5615-D94E-BA54-C26393DA2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734D1-9736-154E-85F8-C86FACE61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5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E886CD7-D8CB-B44F-B4A9-1CDDF17D607C}"/>
              </a:ext>
            </a:extLst>
          </p:cNvPr>
          <p:cNvSpPr/>
          <p:nvPr userDrawn="1"/>
        </p:nvSpPr>
        <p:spPr>
          <a:xfrm>
            <a:off x="11125200" y="-1"/>
            <a:ext cx="1066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144E79-AC14-CC4D-BBF9-50A35635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31119">
            <a:off x="10541000" y="782645"/>
            <a:ext cx="11684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84" y="1520826"/>
            <a:ext cx="9449308" cy="1679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686" y="3429001"/>
            <a:ext cx="9449308" cy="112312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898D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FC44B486-5615-D94E-BA54-C26393DA2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9067" y="6250338"/>
            <a:ext cx="4435924" cy="328009"/>
          </a:xfrm>
        </p:spPr>
        <p:txBody>
          <a:bodyPr anchor="b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  <a:lvl2pPr marL="177800" indent="0" algn="r">
              <a:buNone/>
              <a:defRPr sz="800"/>
            </a:lvl2pPr>
            <a:lvl3pPr marL="449262" indent="0" algn="r">
              <a:buNone/>
              <a:defRPr sz="800"/>
            </a:lvl3pPr>
            <a:lvl4pPr marL="714375" indent="0" algn="r">
              <a:buNone/>
              <a:defRPr sz="800"/>
            </a:lvl4pPr>
            <a:lvl5pPr marL="977900" indent="0" algn="r">
              <a:buNone/>
              <a:defRPr sz="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734D1-9736-154E-85F8-C86FACE61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35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4" y="1816499"/>
            <a:ext cx="9420278" cy="42134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Titelplatzhalter 17">
            <a:extLst>
              <a:ext uri="{FF2B5EF4-FFF2-40B4-BE49-F238E27FC236}">
                <a16:creationId xmlns:a16="http://schemas.microsoft.com/office/drawing/2014/main" id="{A778E70A-0EC4-F547-A61C-808B92E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67"/>
            <a:ext cx="9420278" cy="7711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0" name="Untertitel 2">
            <a:extLst>
              <a:ext uri="{FF2B5EF4-FFF2-40B4-BE49-F238E27FC236}">
                <a16:creationId xmlns:a16="http://schemas.microsoft.com/office/drawing/2014/main" id="{C61558D1-DC02-C04F-A6CF-5C5C683C81CF}"/>
              </a:ext>
            </a:extLst>
          </p:cNvPr>
          <p:cNvSpPr txBox="1">
            <a:spLocks/>
          </p:cNvSpPr>
          <p:nvPr userDrawn="1"/>
        </p:nvSpPr>
        <p:spPr>
          <a:xfrm>
            <a:off x="1871211" y="6285595"/>
            <a:ext cx="2275997" cy="307266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ts val="11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000" b="0" dirty="0" smtClean="0">
                <a:solidFill>
                  <a:srgbClr val="586481"/>
                </a:solidFill>
                <a:latin typeface="Arial"/>
                <a:cs typeface="Arial"/>
              </a:rPr>
              <a:t>Landesverband </a:t>
            </a:r>
            <a:endParaRPr lang="de-DE" sz="1000" b="0" dirty="0">
              <a:solidFill>
                <a:srgbClr val="586481"/>
              </a:solidFill>
              <a:latin typeface="Arial"/>
              <a:cs typeface="Arial"/>
            </a:endParaRPr>
          </a:p>
          <a:p>
            <a:pPr algn="l" defTabSz="457200">
              <a:lnSpc>
                <a:spcPts val="1100"/>
              </a:lnSpc>
              <a:spcBef>
                <a:spcPts val="0"/>
              </a:spcBef>
              <a:buClr>
                <a:srgbClr val="00285A"/>
              </a:buClr>
              <a:buSzPct val="100000"/>
            </a:pPr>
            <a:r>
              <a:rPr lang="de-DE" sz="1000" b="0" dirty="0" smtClean="0">
                <a:solidFill>
                  <a:srgbClr val="1A2943"/>
                </a:solidFill>
                <a:latin typeface="Arial"/>
                <a:cs typeface="Arial"/>
              </a:rPr>
              <a:t>Schleswig-Holstein</a:t>
            </a:r>
            <a:endParaRPr lang="de-DE" sz="1000" b="0" dirty="0">
              <a:solidFill>
                <a:srgbClr val="1A2943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7AB41F6-D8EB-5E45-BE25-105C8760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1444" y="6250338"/>
            <a:ext cx="334312" cy="328009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91391A4-B2C0-A144-B73C-A575AE47C6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BD0766-09D8-4B6F-A1DB-04A957E6762A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692971" y="6133377"/>
            <a:ext cx="1188000" cy="6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61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762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763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64" r:id="rId29"/>
    <p:sldLayoutId id="2147483781" r:id="rId30"/>
    <p:sldLayoutId id="2147483782" r:id="rId31"/>
    <p:sldLayoutId id="2147483779" r:id="rId32"/>
    <p:sldLayoutId id="2147483783" r:id="rId33"/>
    <p:sldLayoutId id="2147483778" r:id="rId34"/>
    <p:sldLayoutId id="2147483780" r:id="rId35"/>
    <p:sldLayoutId id="2147483765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76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777" r:id="rId50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600"/>
        </a:spcBef>
        <a:buNone/>
        <a:defRPr lang="de-DE" sz="2800" b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rgbClr val="898D9B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25425" algn="l" defTabSz="914400" rtl="0" eaLnBrk="1" latinLnBrk="0" hangingPunct="1">
        <a:lnSpc>
          <a:spcPct val="90000"/>
        </a:lnSpc>
        <a:spcBef>
          <a:spcPts val="500"/>
        </a:spcBef>
        <a:buClr>
          <a:srgbClr val="898D9B"/>
        </a:buClr>
        <a:buSzPct val="125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81025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898D9B"/>
        </a:buClr>
        <a:buSzPct val="125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176213" algn="l" defTabSz="914400" rtl="0" eaLnBrk="1" latinLnBrk="0" hangingPunct="1">
        <a:lnSpc>
          <a:spcPct val="90000"/>
        </a:lnSpc>
        <a:spcBef>
          <a:spcPts val="500"/>
        </a:spcBef>
        <a:buClr>
          <a:srgbClr val="898D9B"/>
        </a:buClr>
        <a:buSzPct val="12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898D9B"/>
        </a:buClr>
        <a:buSzPct val="125000"/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pos="3681" userDrawn="1">
          <p15:clr>
            <a:srgbClr val="F26B43"/>
          </p15:clr>
        </p15:guide>
        <p15:guide id="8" pos="3999" userDrawn="1">
          <p15:clr>
            <a:srgbClr val="F26B43"/>
          </p15:clr>
        </p15:guide>
        <p15:guide id="9" orient="horz" pos="114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3793" userDrawn="1">
          <p15:clr>
            <a:srgbClr val="F26B43"/>
          </p15:clr>
        </p15:guide>
        <p15:guide id="12" pos="1255" userDrawn="1">
          <p15:clr>
            <a:srgbClr val="F26B43"/>
          </p15:clr>
        </p15:guide>
        <p15:guide id="13" orient="horz" pos="7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Untertitel 28">
            <a:extLst>
              <a:ext uri="{FF2B5EF4-FFF2-40B4-BE49-F238E27FC236}">
                <a16:creationId xmlns:a16="http://schemas.microsoft.com/office/drawing/2014/main" id="{921A1470-21E0-1D4B-A8C6-D67E43597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943" y="3433313"/>
            <a:ext cx="5552592" cy="1337749"/>
          </a:xfrm>
        </p:spPr>
        <p:txBody>
          <a:bodyPr/>
          <a:lstStyle/>
          <a:p>
            <a:r>
              <a:rPr lang="de-DE" dirty="0"/>
              <a:t>Daten – Zahlen – Fakten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1157B8A-E98A-3642-9CC6-07406AFF5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438" y="2007706"/>
            <a:ext cx="9475498" cy="1782415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de-DE" sz="3800" dirty="0" smtClean="0"/>
              <a:t>Volkshochschulen und Bildungsstätten </a:t>
            </a:r>
            <a:br>
              <a:rPr lang="de-DE" sz="3800" dirty="0" smtClean="0"/>
            </a:br>
            <a:r>
              <a:rPr lang="de-DE" sz="3800" dirty="0" smtClean="0"/>
              <a:t>in Schleswig-Holstein</a:t>
            </a:r>
            <a:endParaRPr lang="de-DE" sz="3800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AE247827-2AC0-244E-B170-BF8428AAA42B}"/>
              </a:ext>
            </a:extLst>
          </p:cNvPr>
          <p:cNvSpPr txBox="1">
            <a:spLocks/>
          </p:cNvSpPr>
          <p:nvPr/>
        </p:nvSpPr>
        <p:spPr>
          <a:xfrm>
            <a:off x="2369682" y="4883704"/>
            <a:ext cx="5488469" cy="238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ct val="20000"/>
              </a:spcBef>
              <a:buClr>
                <a:srgbClr val="00285A"/>
              </a:buClr>
              <a:buSzPct val="100000"/>
            </a:pPr>
            <a:r>
              <a:rPr lang="de-DE" sz="1000" b="1" dirty="0" smtClean="0">
                <a:solidFill>
                  <a:srgbClr val="00285A"/>
                </a:solidFill>
                <a:latin typeface="Arial"/>
                <a:cs typeface="Arial"/>
              </a:rPr>
              <a:t>Stand: 01/2024</a:t>
            </a:r>
            <a:endParaRPr lang="de-DE" sz="800" b="1" dirty="0">
              <a:solidFill>
                <a:srgbClr val="00285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9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Volkswirtschaftliche Fakten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Wussten Sie, dass …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00112" y="1837426"/>
            <a:ext cx="9394879" cy="1337096"/>
          </a:xfrm>
        </p:spPr>
        <p:txBody>
          <a:bodyPr rtlCol="0">
            <a:normAutofit/>
          </a:bodyPr>
          <a:lstStyle/>
          <a:p>
            <a:pPr marL="180000" indent="-180000"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… </a:t>
            </a:r>
            <a:r>
              <a:rPr lang="de-DE" kern="0" dirty="0">
                <a:cs typeface="Arial" pitchFamily="34" charset="0"/>
              </a:rPr>
              <a:t>mehr als 10.000 Menschen ihren </a:t>
            </a:r>
            <a:r>
              <a:rPr lang="de-DE" kern="0" dirty="0" smtClean="0">
                <a:cs typeface="Arial" pitchFamily="34" charset="0"/>
              </a:rPr>
              <a:t>Lebensunterhalt ganz </a:t>
            </a:r>
            <a:r>
              <a:rPr lang="de-DE" kern="0" dirty="0">
                <a:cs typeface="Arial" pitchFamily="34" charset="0"/>
              </a:rPr>
              <a:t>oder teilweise an einer </a:t>
            </a:r>
            <a:r>
              <a:rPr lang="de-DE" kern="0" dirty="0" smtClean="0">
                <a:cs typeface="Arial" pitchFamily="34" charset="0"/>
              </a:rPr>
              <a:t>Volkshochschule verdienen</a:t>
            </a:r>
            <a:r>
              <a:rPr lang="de-DE" kern="0" dirty="0">
                <a:cs typeface="Arial" pitchFamily="34" charset="0"/>
              </a:rPr>
              <a:t>?</a:t>
            </a:r>
            <a:br>
              <a:rPr lang="de-DE" kern="0" dirty="0">
                <a:cs typeface="Arial" pitchFamily="34" charset="0"/>
              </a:rPr>
            </a:br>
            <a:endParaRPr lang="de-DE" kern="0" dirty="0">
              <a:cs typeface="Arial" pitchFamily="34" charset="0"/>
            </a:endParaRPr>
          </a:p>
          <a:p>
            <a:pPr marL="180000" indent="-180000"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>
                <a:cs typeface="Arial" pitchFamily="34" charset="0"/>
              </a:rPr>
              <a:t>... </a:t>
            </a:r>
            <a:r>
              <a:rPr lang="de-DE" kern="0" dirty="0" smtClean="0">
                <a:cs typeface="Arial" pitchFamily="34" charset="0"/>
              </a:rPr>
              <a:t>der </a:t>
            </a:r>
            <a:r>
              <a:rPr lang="de-DE" kern="0" dirty="0">
                <a:cs typeface="Arial" pitchFamily="34" charset="0"/>
              </a:rPr>
              <a:t>Umsatz aller </a:t>
            </a:r>
            <a:r>
              <a:rPr lang="de-DE" kern="0" dirty="0" smtClean="0">
                <a:cs typeface="Arial" pitchFamily="34" charset="0"/>
              </a:rPr>
              <a:t>Volkshochschulen in </a:t>
            </a:r>
            <a:r>
              <a:rPr lang="de-DE" kern="0" dirty="0">
                <a:cs typeface="Arial" pitchFamily="34" charset="0"/>
              </a:rPr>
              <a:t>Schleswig-Holstein rd. </a:t>
            </a:r>
            <a:r>
              <a:rPr lang="de-DE" kern="0" dirty="0" smtClean="0">
                <a:cs typeface="Arial" pitchFamily="34" charset="0"/>
              </a:rPr>
              <a:t>52 </a:t>
            </a:r>
            <a:r>
              <a:rPr lang="de-DE" kern="0" dirty="0">
                <a:cs typeface="Arial" pitchFamily="34" charset="0"/>
              </a:rPr>
              <a:t>Mio. € beträgt?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4279539"/>
            <a:ext cx="10058400" cy="15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2022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Erwachsenenbildung </a:t>
            </a:r>
            <a:r>
              <a:rPr lang="de-DE" u="sng" dirty="0"/>
              <a:t>und</a:t>
            </a:r>
            <a:r>
              <a:rPr lang="de-DE" dirty="0"/>
              <a:t> außerschulische Bildung </a:t>
            </a:r>
            <a:r>
              <a:rPr lang="de-DE" dirty="0" smtClean="0"/>
              <a:t>(Kurse für Kinder)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16638"/>
              </p:ext>
            </p:extLst>
          </p:nvPr>
        </p:nvGraphicFramePr>
        <p:xfrm>
          <a:off x="874714" y="1916719"/>
          <a:ext cx="4576516" cy="35052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346452">
                  <a:extLst>
                    <a:ext uri="{9D8B030D-6E8A-4147-A177-3AD203B41FA5}">
                      <a16:colId xmlns:a16="http://schemas.microsoft.com/office/drawing/2014/main" val="3156808648"/>
                    </a:ext>
                  </a:extLst>
                </a:gridCol>
                <a:gridCol w="1275848">
                  <a:extLst>
                    <a:ext uri="{9D8B030D-6E8A-4147-A177-3AD203B41FA5}">
                      <a16:colId xmlns:a16="http://schemas.microsoft.com/office/drawing/2014/main" val="3255535193"/>
                    </a:ext>
                  </a:extLst>
                </a:gridCol>
                <a:gridCol w="2954216">
                  <a:extLst>
                    <a:ext uri="{9D8B030D-6E8A-4147-A177-3AD203B41FA5}">
                      <a16:colId xmlns:a16="http://schemas.microsoft.com/office/drawing/2014/main" val="839097309"/>
                    </a:ext>
                  </a:extLst>
                </a:gridCol>
              </a:tblGrid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20.856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Kurse</a:t>
                      </a:r>
                      <a:endParaRPr lang="de-DE" sz="1600" b="1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394248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659.596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Unterrichtsstunden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716494"/>
                  </a:ext>
                </a:extLst>
              </a:tr>
              <a:tr h="29966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90000"/>
                        <a:buFont typeface="Wingdings 3" panose="05040102010807070707" pitchFamily="18" charset="2"/>
                        <a:buChar char="´"/>
                      </a:pP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202.046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Belegungen</a:t>
                      </a:r>
                    </a:p>
                    <a:p>
                      <a:endParaRPr lang="de-DE" sz="1600" dirty="0" smtClean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9880701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2.214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Einzelveranstaltungen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500667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5.565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Unterrichtsstunden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48314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52.038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Belegungen</a:t>
                      </a:r>
                    </a:p>
                    <a:p>
                      <a:endParaRPr lang="de-DE" sz="1600" dirty="0" smtClean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118291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152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Studienfahrten/Exkursionen</a:t>
                      </a:r>
                      <a:endParaRPr lang="de-DE" sz="1600" b="1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337451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90000"/>
                        <a:buFont typeface="Wingdings 3" panose="05040102010807070707" pitchFamily="18" charset="2"/>
                        <a:buChar char="´"/>
                      </a:pP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614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Unterrichtsstunden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273383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90000"/>
                        <a:buFont typeface="Wingdings 3" panose="05040102010807070707" pitchFamily="18" charset="2"/>
                        <a:buChar char="´"/>
                      </a:pP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2.139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Belegungen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405827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99603"/>
              </p:ext>
            </p:extLst>
          </p:nvPr>
        </p:nvGraphicFramePr>
        <p:xfrm>
          <a:off x="5451230" y="1916719"/>
          <a:ext cx="6348046" cy="35052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351692">
                  <a:extLst>
                    <a:ext uri="{9D8B030D-6E8A-4147-A177-3AD203B41FA5}">
                      <a16:colId xmlns:a16="http://schemas.microsoft.com/office/drawing/2014/main" val="3156808648"/>
                    </a:ext>
                  </a:extLst>
                </a:gridCol>
                <a:gridCol w="1301262">
                  <a:extLst>
                    <a:ext uri="{9D8B030D-6E8A-4147-A177-3AD203B41FA5}">
                      <a16:colId xmlns:a16="http://schemas.microsoft.com/office/drawing/2014/main" val="3255535193"/>
                    </a:ext>
                  </a:extLst>
                </a:gridCol>
                <a:gridCol w="4695092">
                  <a:extLst>
                    <a:ext uri="{9D8B030D-6E8A-4147-A177-3AD203B41FA5}">
                      <a16:colId xmlns:a16="http://schemas.microsoft.com/office/drawing/2014/main" val="839097309"/>
                    </a:ext>
                  </a:extLst>
                </a:gridCol>
              </a:tblGrid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Studienreisen</a:t>
                      </a:r>
                      <a:endParaRPr lang="de-DE" sz="1600" b="1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394248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322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Unterrichtsstunden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716494"/>
                  </a:ext>
                </a:extLst>
              </a:tr>
              <a:tr h="29966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90000"/>
                        <a:buFont typeface="Wingdings 3" panose="05040102010807070707" pitchFamily="18" charset="2"/>
                        <a:buChar char="´"/>
                      </a:pP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187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Belegungen</a:t>
                      </a:r>
                    </a:p>
                    <a:p>
                      <a:endParaRPr lang="de-DE" sz="1600" dirty="0" smtClean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9880701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2.214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Ausstellungen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500667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ca. 18.714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Besucher*innen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48314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118291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152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Veranstaltungen</a:t>
                      </a:r>
                      <a:r>
                        <a:rPr lang="de-DE" sz="1600" b="1" baseline="0" dirty="0" smtClean="0"/>
                        <a:t> f. Weiterbildungspersonal</a:t>
                      </a:r>
                      <a:endParaRPr lang="de-DE" sz="1600" b="1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337451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90000"/>
                        <a:buFont typeface="Wingdings 3" panose="05040102010807070707" pitchFamily="18" charset="2"/>
                        <a:buChar char="´"/>
                      </a:pP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239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Unterrichtsstunden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273383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90000"/>
                        <a:buFont typeface="Wingdings 3" panose="05040102010807070707" pitchFamily="18" charset="2"/>
                        <a:buChar char="´"/>
                      </a:pPr>
                      <a:endParaRPr lang="de-DE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635</a:t>
                      </a:r>
                      <a:endParaRPr lang="de-DE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Belegungen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405827"/>
                  </a:ext>
                </a:extLst>
              </a:tr>
            </a:tbl>
          </a:graphicData>
        </a:graphic>
      </p:graphicFrame>
      <p:cxnSp>
        <p:nvCxnSpPr>
          <p:cNvPr id="11" name="Gerader Verbinder 10"/>
          <p:cNvCxnSpPr/>
          <p:nvPr/>
        </p:nvCxnSpPr>
        <p:spPr>
          <a:xfrm>
            <a:off x="5426014" y="1520826"/>
            <a:ext cx="0" cy="4905853"/>
          </a:xfrm>
          <a:prstGeom prst="line">
            <a:avLst/>
          </a:prstGeom>
          <a:ln>
            <a:solidFill>
              <a:srgbClr val="00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268884D-00F8-478F-B6A8-D98872DFD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 t="2809" r="2135" b="1523"/>
          <a:stretch/>
        </p:blipFill>
        <p:spPr>
          <a:xfrm>
            <a:off x="6700647" y="2081586"/>
            <a:ext cx="4236983" cy="422773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2022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Heimvolkshochschulen und Bildungsstätten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1989138"/>
            <a:ext cx="6121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20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In den 8 dem Landesverband angehörenden Heimvolkshochschulen und Bildungsstätten nahmen 2022 insgesamt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20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33.991 Teilnehmer*innen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20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an Eigen-/ und Kooperationsveranstaltungen teil.  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2100" kern="0" dirty="0">
              <a:solidFill>
                <a:schemeClr val="bg2"/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2100" kern="0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8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6184E35E-7F86-E045-9D21-F5D2DD91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816499"/>
            <a:ext cx="5759000" cy="4204889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rgbClr val="000000"/>
                </a:solidFill>
              </a:rPr>
              <a:t> Kurse </a:t>
            </a:r>
            <a:r>
              <a:rPr lang="de-DE" dirty="0">
                <a:solidFill>
                  <a:srgbClr val="000000"/>
                </a:solidFill>
              </a:rPr>
              <a:t>in offenen </a:t>
            </a:r>
            <a:r>
              <a:rPr lang="de-DE" dirty="0" smtClean="0">
                <a:solidFill>
                  <a:srgbClr val="000000"/>
                </a:solidFill>
              </a:rPr>
              <a:t>Kursveranstaltungen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   51 </a:t>
            </a:r>
            <a:r>
              <a:rPr lang="de-DE" dirty="0">
                <a:solidFill>
                  <a:srgbClr val="000000"/>
                </a:solidFill>
              </a:rPr>
              <a:t>Volkshochschulen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   1.119 </a:t>
            </a:r>
            <a:r>
              <a:rPr lang="de-DE" dirty="0">
                <a:solidFill>
                  <a:srgbClr val="000000"/>
                </a:solidFill>
              </a:rPr>
              <a:t>Kurse, 29.071 </a:t>
            </a:r>
            <a:r>
              <a:rPr lang="de-DE" dirty="0" err="1">
                <a:solidFill>
                  <a:srgbClr val="000000"/>
                </a:solidFill>
              </a:rPr>
              <a:t>UStd</a:t>
            </a:r>
            <a:r>
              <a:rPr lang="de-DE" dirty="0">
                <a:solidFill>
                  <a:srgbClr val="000000"/>
                </a:solidFill>
              </a:rPr>
              <a:t>., 9.606 Belegungen</a:t>
            </a:r>
          </a:p>
          <a:p>
            <a:pPr marL="263525" indent="-263525">
              <a:lnSpc>
                <a:spcPct val="80000"/>
              </a:lnSpc>
              <a:defRPr/>
            </a:pPr>
            <a:endParaRPr lang="de-DE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rgbClr val="000000"/>
                </a:solidFill>
              </a:rPr>
              <a:t> Kurse </a:t>
            </a:r>
            <a:r>
              <a:rPr lang="de-DE" dirty="0">
                <a:solidFill>
                  <a:srgbClr val="000000"/>
                </a:solidFill>
              </a:rPr>
              <a:t>im Rahmen offener Ganztagsschulangebote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   25 </a:t>
            </a:r>
            <a:r>
              <a:rPr lang="de-DE" dirty="0">
                <a:solidFill>
                  <a:srgbClr val="000000"/>
                </a:solidFill>
              </a:rPr>
              <a:t>Volkshochschulen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   1.701 </a:t>
            </a:r>
            <a:r>
              <a:rPr lang="de-DE" dirty="0">
                <a:solidFill>
                  <a:srgbClr val="000000"/>
                </a:solidFill>
              </a:rPr>
              <a:t>Kurse, 66.651 </a:t>
            </a:r>
            <a:r>
              <a:rPr lang="de-DE" dirty="0" err="1">
                <a:solidFill>
                  <a:srgbClr val="000000"/>
                </a:solidFill>
              </a:rPr>
              <a:t>UStd</a:t>
            </a:r>
            <a:r>
              <a:rPr lang="de-DE" dirty="0">
                <a:solidFill>
                  <a:srgbClr val="000000"/>
                </a:solidFill>
              </a:rPr>
              <a:t>., 22.451 Belegungen</a:t>
            </a:r>
          </a:p>
          <a:p>
            <a:pPr marL="263525" indent="-263525">
              <a:lnSpc>
                <a:spcPct val="80000"/>
              </a:lnSpc>
              <a:defRPr/>
            </a:pPr>
            <a:endParaRPr lang="de-DE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rgbClr val="000000"/>
                </a:solidFill>
              </a:rPr>
              <a:t> Kurse </a:t>
            </a:r>
            <a:r>
              <a:rPr lang="de-DE" dirty="0">
                <a:solidFill>
                  <a:srgbClr val="000000"/>
                </a:solidFill>
              </a:rPr>
              <a:t>mit anderen </a:t>
            </a:r>
            <a:r>
              <a:rPr lang="de-DE" dirty="0" smtClean="0">
                <a:solidFill>
                  <a:srgbClr val="000000"/>
                </a:solidFill>
              </a:rPr>
              <a:t>Partnern (z.B</a:t>
            </a:r>
            <a:r>
              <a:rPr lang="de-DE" dirty="0">
                <a:solidFill>
                  <a:srgbClr val="000000"/>
                </a:solidFill>
              </a:rPr>
              <a:t>. </a:t>
            </a:r>
            <a:r>
              <a:rPr lang="de-DE" dirty="0" smtClean="0">
                <a:solidFill>
                  <a:srgbClr val="000000"/>
                </a:solidFill>
              </a:rPr>
              <a:t>Kitas und </a:t>
            </a:r>
            <a:r>
              <a:rPr lang="de-DE" dirty="0">
                <a:solidFill>
                  <a:srgbClr val="000000"/>
                </a:solidFill>
              </a:rPr>
              <a:t>Familienbildungsstätten)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  11 </a:t>
            </a:r>
            <a:r>
              <a:rPr lang="de-DE" dirty="0">
                <a:solidFill>
                  <a:srgbClr val="000000"/>
                </a:solidFill>
              </a:rPr>
              <a:t>Volkshochschulen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  297 </a:t>
            </a:r>
            <a:r>
              <a:rPr lang="de-DE" dirty="0">
                <a:solidFill>
                  <a:srgbClr val="000000"/>
                </a:solidFill>
              </a:rPr>
              <a:t>Kurse, 10.356 </a:t>
            </a:r>
            <a:r>
              <a:rPr lang="de-DE" dirty="0" err="1">
                <a:solidFill>
                  <a:srgbClr val="000000"/>
                </a:solidFill>
              </a:rPr>
              <a:t>UStd</a:t>
            </a:r>
            <a:r>
              <a:rPr lang="de-DE" dirty="0">
                <a:solidFill>
                  <a:srgbClr val="000000"/>
                </a:solidFill>
              </a:rPr>
              <a:t>., 2.140 Belegungen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4984354" cy="771136"/>
          </a:xfrm>
        </p:spPr>
        <p:txBody>
          <a:bodyPr/>
          <a:lstStyle/>
          <a:p>
            <a:r>
              <a:rPr lang="de-DE" dirty="0"/>
              <a:t>vhs für Kinder 2022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8280939-EBCB-0545-B1EE-232BCF5517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74714" y="1245706"/>
            <a:ext cx="4984353" cy="27511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898D9B"/>
                </a:solidFill>
              </a:rPr>
              <a:t>Junge vhs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43" y="1078302"/>
            <a:ext cx="3286664" cy="3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Schulabschlüsse 2022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ESA / MSA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74714" y="1837425"/>
            <a:ext cx="9420277" cy="1362975"/>
          </a:xfrm>
        </p:spPr>
        <p:txBody>
          <a:bodyPr rtlCol="0">
            <a:normAutofit/>
          </a:bodyPr>
          <a:lstStyle/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>
                <a:cs typeface="Arial" pitchFamily="34" charset="0"/>
              </a:rPr>
              <a:t>Erster allgemeinbildender</a:t>
            </a:r>
            <a:br>
              <a:rPr lang="de-DE" kern="0" dirty="0">
                <a:cs typeface="Arial" pitchFamily="34" charset="0"/>
              </a:rPr>
            </a:br>
            <a:r>
              <a:rPr lang="de-DE" kern="0" dirty="0">
                <a:cs typeface="Arial" pitchFamily="34" charset="0"/>
              </a:rPr>
              <a:t>Schulabschluss:			10 Volkshochschulen mit rd. 139 Belegungen</a:t>
            </a:r>
            <a:br>
              <a:rPr lang="de-DE" kern="0" dirty="0">
                <a:cs typeface="Arial" pitchFamily="34" charset="0"/>
              </a:rPr>
            </a:br>
            <a:r>
              <a:rPr lang="de-DE" kern="0" dirty="0">
                <a:cs typeface="Arial" pitchFamily="34" charset="0"/>
              </a:rPr>
              <a:t>	</a:t>
            </a:r>
          </a:p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>
                <a:cs typeface="Arial" pitchFamily="34" charset="0"/>
              </a:rPr>
              <a:t>Mittlerer Schulabschluss:		  7 Volkshochschulen mit rd. 209 Belegungen</a:t>
            </a:r>
          </a:p>
          <a:p>
            <a:pPr marL="180000" indent="-180000"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endParaRPr lang="de-DE" kern="0" dirty="0"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6724"/>
          <a:stretch/>
        </p:blipFill>
        <p:spPr>
          <a:xfrm>
            <a:off x="3338422" y="4434809"/>
            <a:ext cx="7530862" cy="15144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4307849"/>
            <a:ext cx="1768415" cy="17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Alphabetisierung und Grundbildung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00112" y="1837426"/>
            <a:ext cx="9394879" cy="1130062"/>
          </a:xfrm>
        </p:spPr>
        <p:txBody>
          <a:bodyPr rtlCol="0">
            <a:normAutofit/>
          </a:bodyPr>
          <a:lstStyle/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>
                <a:cs typeface="Arial" pitchFamily="34" charset="0"/>
              </a:rPr>
              <a:t> </a:t>
            </a:r>
            <a:r>
              <a:rPr lang="de-DE" kern="0" dirty="0" smtClean="0">
                <a:cs typeface="Arial" pitchFamily="34" charset="0"/>
              </a:rPr>
              <a:t> 18 </a:t>
            </a:r>
            <a:r>
              <a:rPr lang="de-DE" kern="0" dirty="0">
                <a:cs typeface="Arial" pitchFamily="34" charset="0"/>
              </a:rPr>
              <a:t>Volkshochschulen führten 2022</a:t>
            </a:r>
          </a:p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>
                <a:cs typeface="Arial" pitchFamily="34" charset="0"/>
              </a:rPr>
              <a:t>  92  Alphabetisierungskurse mit</a:t>
            </a:r>
          </a:p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>
                <a:cs typeface="Arial" pitchFamily="34" charset="0"/>
              </a:rPr>
              <a:t>454 </a:t>
            </a:r>
            <a:r>
              <a:rPr lang="de-DE" kern="0" dirty="0" smtClean="0">
                <a:cs typeface="Arial" pitchFamily="34" charset="0"/>
              </a:rPr>
              <a:t>Teilnehmer*innen </a:t>
            </a:r>
            <a:r>
              <a:rPr lang="de-DE" kern="0" dirty="0">
                <a:cs typeface="Arial" pitchFamily="34" charset="0"/>
              </a:rPr>
              <a:t>durch.</a:t>
            </a:r>
          </a:p>
        </p:txBody>
      </p:sp>
      <p:sp>
        <p:nvSpPr>
          <p:cNvPr id="7" name="Rechteck 6"/>
          <p:cNvSpPr/>
          <p:nvPr/>
        </p:nvSpPr>
        <p:spPr>
          <a:xfrm>
            <a:off x="874713" y="5266002"/>
            <a:ext cx="4076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0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Das Projekt </a:t>
            </a:r>
            <a:r>
              <a:rPr lang="de-DE" sz="1000" i="1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Regionalstellen Alphabetisierung</a:t>
            </a:r>
            <a:r>
              <a:rPr lang="de-DE" sz="10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ist Teil des Landesprogramms Arbeit 2021 – 2027, </a:t>
            </a:r>
            <a:r>
              <a:rPr lang="de-DE" sz="10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kofinanziert</a:t>
            </a:r>
            <a:r>
              <a:rPr lang="de-DE" sz="10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aus Mitteln des Europäischen Sozialfonds Plus (ESF+) und des Landes Schleswig-Holstein.</a:t>
            </a:r>
            <a:endParaRPr lang="de-DE" sz="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88" y="5085268"/>
            <a:ext cx="3968641" cy="97820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74714" y="4688741"/>
            <a:ext cx="8769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Alphabetisierungsangebote an Volkshochschulen und vier Grundbildungszentren erhalten eine Förderung durch das schleswig-holsteinische Ministerium für Allgemeine und Berufliche Bildung, Wissenschaft, Forschung und Kultur.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73" y="1312278"/>
            <a:ext cx="3178200" cy="31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Deutsch als Zweitsprache 2022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73" y="1326226"/>
            <a:ext cx="3178198" cy="31781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874714" y="1597829"/>
            <a:ext cx="5603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67 Volkshochschulen führten 2.361 </a:t>
            </a:r>
            <a:r>
              <a:rPr lang="de-DE" dirty="0" err="1">
                <a:solidFill>
                  <a:schemeClr val="tx2"/>
                </a:solidFill>
              </a:rPr>
              <a:t>DaZ</a:t>
            </a:r>
            <a:r>
              <a:rPr lang="de-DE" dirty="0">
                <a:solidFill>
                  <a:schemeClr val="tx2"/>
                </a:solidFill>
              </a:rPr>
              <a:t>-Kurse mit 268.700 Unterrichtsstunden und 38.032 Belegungen durch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74716" y="2682815"/>
            <a:ext cx="7665435" cy="16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Davon:</a:t>
            </a:r>
          </a:p>
          <a:p>
            <a:pPr lvl="1"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Integrationskurse:</a:t>
            </a:r>
          </a:p>
          <a:p>
            <a:pPr lvl="1"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1.129 </a:t>
            </a:r>
            <a:r>
              <a:rPr lang="de-DE" sz="1600" kern="0" dirty="0">
                <a:solidFill>
                  <a:schemeClr val="tx2"/>
                </a:solidFill>
                <a:cs typeface="Arial" pitchFamily="34" charset="0"/>
              </a:rPr>
              <a:t>Kurse mit 121.417 Unterrichtsstunden und 17.721 Belegungen  </a:t>
            </a:r>
            <a:endParaRPr lang="de-DE" sz="1600" kern="0" dirty="0" smtClean="0">
              <a:solidFill>
                <a:schemeClr val="tx2"/>
              </a:solidFill>
              <a:cs typeface="Arial" pitchFamily="34" charset="0"/>
            </a:endParaRPr>
          </a:p>
          <a:p>
            <a:pPr lvl="1"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STAFF</a:t>
            </a:r>
            <a:r>
              <a:rPr lang="de-DE" sz="1600" kern="0" dirty="0">
                <a:solidFill>
                  <a:schemeClr val="tx2"/>
                </a:solidFill>
                <a:cs typeface="Arial" pitchFamily="34" charset="0"/>
              </a:rPr>
              <a:t>*: </a:t>
            </a:r>
            <a:br>
              <a:rPr lang="de-DE" sz="1600" kern="0" dirty="0">
                <a:solidFill>
                  <a:schemeClr val="tx2"/>
                </a:solidFill>
                <a:cs typeface="Arial" pitchFamily="34" charset="0"/>
              </a:rPr>
            </a:br>
            <a:r>
              <a:rPr lang="de-DE" sz="1600" kern="0" dirty="0">
                <a:solidFill>
                  <a:schemeClr val="tx2"/>
                </a:solidFill>
                <a:cs typeface="Arial" pitchFamily="34" charset="0"/>
              </a:rPr>
              <a:t>396 Kurse mit 41.900 Unterrichtsstunden und 5.395 </a:t>
            </a: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Teilnehmenden</a:t>
            </a:r>
          </a:p>
          <a:p>
            <a:pPr lvl="1"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EOK**:</a:t>
            </a:r>
          </a:p>
          <a:p>
            <a:pPr lvl="1"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206 </a:t>
            </a:r>
            <a:r>
              <a:rPr lang="de-DE" sz="1600" kern="0" dirty="0">
                <a:solidFill>
                  <a:schemeClr val="tx2"/>
                </a:solidFill>
                <a:cs typeface="Arial" pitchFamily="34" charset="0"/>
              </a:rPr>
              <a:t>Kurse mit 46.176 Unterrichtsstunden und 6.540 </a:t>
            </a: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Teilnehmenden</a:t>
            </a:r>
          </a:p>
          <a:p>
            <a:pPr lvl="1"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WWK***</a:t>
            </a:r>
          </a:p>
          <a:p>
            <a:pPr lvl="1" defTabSz="7200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100 </a:t>
            </a:r>
            <a:r>
              <a:rPr lang="de-DE" sz="1600" kern="0" dirty="0">
                <a:solidFill>
                  <a:schemeClr val="tx2"/>
                </a:solidFill>
                <a:cs typeface="Arial" pitchFamily="34" charset="0"/>
              </a:rPr>
              <a:t>Kurse mit 2.000 Unterrichtsstunden und 1.432 </a:t>
            </a:r>
            <a:r>
              <a:rPr lang="de-DE" sz="1600" kern="0" dirty="0" smtClean="0">
                <a:solidFill>
                  <a:schemeClr val="tx2"/>
                </a:solidFill>
                <a:cs typeface="Arial" pitchFamily="34" charset="0"/>
              </a:rPr>
              <a:t>Teilnehmenden</a:t>
            </a:r>
            <a:endParaRPr lang="de-DE" sz="16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67222" y="6199316"/>
            <a:ext cx="6051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   *Starterpaket für Flüchtlinge, Deutsch- und Orientierungskurse den Kommunen – gefördert vom Land</a:t>
            </a:r>
          </a:p>
          <a:p>
            <a:r>
              <a:rPr lang="de-DE" sz="10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 **Erstorientierungskurse in den Kommunen – gefördert vom Bund</a:t>
            </a:r>
          </a:p>
          <a:p>
            <a:r>
              <a:rPr lang="de-DE" sz="10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***</a:t>
            </a:r>
            <a:r>
              <a:rPr lang="de-DE" sz="1000" kern="0" dirty="0" err="1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Wegweiserkurse</a:t>
            </a:r>
            <a:r>
              <a:rPr lang="de-DE" sz="10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 – gefördert vom Bund </a:t>
            </a:r>
            <a:endParaRPr lang="de-DE" sz="1000" dirty="0"/>
          </a:p>
        </p:txBody>
      </p:sp>
      <p:sp>
        <p:nvSpPr>
          <p:cNvPr id="17" name="Rechteck 16"/>
          <p:cNvSpPr/>
          <p:nvPr/>
        </p:nvSpPr>
        <p:spPr>
          <a:xfrm>
            <a:off x="874714" y="5524656"/>
            <a:ext cx="367240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1400" kern="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25 Volkshochschulen sind als Träger nach der Integrationskursverordnung zugelassen.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010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Einbürgerungstest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00112" y="1837426"/>
            <a:ext cx="9394879" cy="1742536"/>
          </a:xfrm>
        </p:spPr>
        <p:txBody>
          <a:bodyPr rtlCol="0">
            <a:normAutofit/>
          </a:bodyPr>
          <a:lstStyle/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>
                <a:cs typeface="Arial" pitchFamily="34" charset="0"/>
              </a:rPr>
              <a:t>Wer die deutsche Staatsbürgerschaft beantragt, muss seit dem 1. September 2008 dafür staatsbürgerliche Kenntnisse nachweisen. Wer keinen deutschen Schulabschluss hat, erbringt diesen Nachweis normalerweise mit dem </a:t>
            </a:r>
            <a:r>
              <a:rPr lang="de-DE" kern="0" dirty="0" smtClean="0">
                <a:cs typeface="Arial" pitchFamily="34" charset="0"/>
              </a:rPr>
              <a:t>Einbürgerungstest</a:t>
            </a:r>
            <a:r>
              <a:rPr lang="de-DE" kern="0" dirty="0">
                <a:cs typeface="Arial" pitchFamily="34" charset="0"/>
              </a:rPr>
              <a:t>. </a:t>
            </a:r>
            <a:endParaRPr lang="de-DE" kern="0" dirty="0" smtClean="0">
              <a:cs typeface="Arial" pitchFamily="34" charset="0"/>
            </a:endParaRPr>
          </a:p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 smtClean="0">
                <a:cs typeface="Arial" pitchFamily="34" charset="0"/>
              </a:rPr>
              <a:t>Den </a:t>
            </a:r>
            <a:r>
              <a:rPr lang="de-DE" kern="0" dirty="0">
                <a:cs typeface="Arial" pitchFamily="34" charset="0"/>
              </a:rPr>
              <a:t>Einbürgerungstest kann man an Volkshochschulen und einigen anderen Einrichtungen, die </a:t>
            </a:r>
            <a:r>
              <a:rPr lang="de-DE" kern="0" dirty="0" smtClean="0">
                <a:cs typeface="Arial" pitchFamily="34" charset="0"/>
              </a:rPr>
              <a:t>Integrationskurse </a:t>
            </a:r>
            <a:r>
              <a:rPr lang="de-DE" kern="0" dirty="0">
                <a:cs typeface="Arial" pitchFamily="34" charset="0"/>
              </a:rPr>
              <a:t>anbieten, absolvieren.</a:t>
            </a:r>
          </a:p>
          <a:p>
            <a:pPr marL="0" indent="0">
              <a:buClr>
                <a:srgbClr val="1A2943"/>
              </a:buClr>
              <a:buSzPct val="100000"/>
              <a:buNone/>
              <a:defRPr/>
            </a:pPr>
            <a:r>
              <a:rPr lang="de-DE" kern="0" dirty="0">
                <a:cs typeface="Arial" pitchFamily="34" charset="0"/>
              </a:rPr>
              <a:t>2022 fanden 158 Einbürgerungstests mit 2.186 Teilnehmer*innen statt.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91" y="4475134"/>
            <a:ext cx="3225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Prüfungen 2022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tabLst>
                <a:tab pos="7356475" algn="r"/>
              </a:tabLst>
              <a:defRPr/>
            </a:pPr>
            <a:r>
              <a:rPr lang="de-DE" sz="2000" kern="0" dirty="0">
                <a:latin typeface="Arial" pitchFamily="34" charset="0"/>
                <a:cs typeface="Arial" pitchFamily="34" charset="0"/>
              </a:rPr>
              <a:t> Deutsch und andere Zertifikatsprüfungen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1A2943"/>
              </a:buClr>
              <a:buSzPct val="100000"/>
              <a:buNone/>
              <a:tabLst>
                <a:tab pos="7356475" algn="r"/>
              </a:tabLst>
              <a:defRPr/>
            </a:pPr>
            <a:r>
              <a:rPr lang="de-DE" sz="2000" kern="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000" kern="0" dirty="0" smtClean="0">
                <a:latin typeface="Arial" pitchFamily="34" charset="0"/>
                <a:cs typeface="Arial" pitchFamily="34" charset="0"/>
              </a:rPr>
              <a:t>9.722 </a:t>
            </a:r>
            <a:r>
              <a:rPr lang="de-DE" sz="2000" kern="0" dirty="0">
                <a:latin typeface="Arial" pitchFamily="34" charset="0"/>
                <a:cs typeface="Arial" pitchFamily="34" charset="0"/>
              </a:rPr>
              <a:t>Teilnehmende</a:t>
            </a:r>
            <a:br>
              <a:rPr lang="de-DE" sz="2000" kern="0" dirty="0">
                <a:latin typeface="Arial" pitchFamily="34" charset="0"/>
                <a:cs typeface="Arial" pitchFamily="34" charset="0"/>
              </a:rPr>
            </a:br>
            <a:endParaRPr lang="de-DE" sz="2000" kern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tabLst>
                <a:tab pos="7356475" algn="r"/>
              </a:tabLst>
              <a:defRPr/>
            </a:pPr>
            <a:r>
              <a:rPr lang="de-DE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kern="0" dirty="0" smtClean="0">
                <a:latin typeface="Arial" pitchFamily="34" charset="0"/>
                <a:cs typeface="Arial" pitchFamily="34" charset="0"/>
              </a:rPr>
              <a:t>IHK (z.B. Industriemeister und Ausbilder)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1A2943"/>
              </a:buClr>
              <a:buSzPct val="100000"/>
              <a:buNone/>
              <a:tabLst>
                <a:tab pos="7356475" algn="r"/>
              </a:tabLst>
              <a:defRPr/>
            </a:pPr>
            <a:r>
              <a:rPr lang="de-DE" sz="2000" kern="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000" kern="0" dirty="0" smtClean="0">
                <a:latin typeface="Arial" pitchFamily="34" charset="0"/>
                <a:cs typeface="Arial" pitchFamily="34" charset="0"/>
              </a:rPr>
              <a:t>120 Teilnehmende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1A2943"/>
              </a:buClr>
              <a:buSzPct val="100000"/>
              <a:buNone/>
              <a:tabLst>
                <a:tab pos="7356475" algn="r"/>
              </a:tabLst>
              <a:defRPr/>
            </a:pPr>
            <a:endParaRPr lang="de-DE" sz="2000" kern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tabLst>
                <a:tab pos="7356475" algn="r"/>
              </a:tabLst>
              <a:defRPr/>
            </a:pPr>
            <a:r>
              <a:rPr lang="de-DE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kern="0" dirty="0" err="1" smtClean="0">
                <a:latin typeface="Arial" pitchFamily="34" charset="0"/>
                <a:cs typeface="Arial" pitchFamily="34" charset="0"/>
              </a:rPr>
              <a:t>Xpert</a:t>
            </a:r>
            <a:endParaRPr lang="de-DE" sz="200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1A2943"/>
              </a:buClr>
              <a:buSzPct val="100000"/>
              <a:buNone/>
              <a:tabLst>
                <a:tab pos="7356475" algn="r"/>
              </a:tabLst>
              <a:defRPr/>
            </a:pPr>
            <a:r>
              <a:rPr lang="de-DE" sz="2000" kern="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000" kern="0" dirty="0" smtClean="0">
                <a:latin typeface="Arial" pitchFamily="34" charset="0"/>
                <a:cs typeface="Arial" pitchFamily="34" charset="0"/>
              </a:rPr>
              <a:t>150 Teilnehmende</a:t>
            </a:r>
            <a:endParaRPr lang="de-DE" sz="20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D28788E1-705D-EB4A-A36B-05E57FB2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5" cy="771136"/>
          </a:xfrm>
        </p:spPr>
        <p:txBody>
          <a:bodyPr/>
          <a:lstStyle/>
          <a:p>
            <a:r>
              <a:rPr lang="de-DE" dirty="0" smtClean="0"/>
              <a:t>Finanzierung 2022</a:t>
            </a:r>
            <a:endParaRPr lang="de-DE" dirty="0"/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85AA23D0-DB72-B94B-B345-74F3D1BD4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/>
          <a:p>
            <a:r>
              <a:rPr lang="de-DE" dirty="0" smtClean="0"/>
              <a:t>Größte Förderung durch Kommunen</a:t>
            </a:r>
            <a:endParaRPr lang="de-DE" dirty="0"/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9AAAC452-C68E-B349-8C0E-E553E62AF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260357"/>
              </p:ext>
            </p:extLst>
          </p:nvPr>
        </p:nvGraphicFramePr>
        <p:xfrm>
          <a:off x="874714" y="1779763"/>
          <a:ext cx="9743976" cy="421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6184E35E-7F86-E045-9D21-F5D2DD915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r>
              <a:rPr lang="de-DE" sz="1600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Verfassung des Landes Schleswig-Holstein vom 13. Dezember 1949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endParaRPr lang="de-DE" sz="1600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r>
              <a:rPr lang="de-DE" sz="160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In </a:t>
            </a:r>
            <a:r>
              <a:rPr lang="de-DE" sz="1600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der ab 11. Dezember 2014 geltenden Neufassung regelt Artikel 13 die Förderung der Volkshochschulen: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endParaRPr lang="de-DE" sz="1600" dirty="0" smtClean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Artikel 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13 Schutz und Förderung der Kultur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(3) Die Förderung der Kultur einschließlich des Sports, der Erwachsenenbildung, des Büchereiwesens und der </a:t>
            </a:r>
            <a:r>
              <a:rPr lang="de-DE" b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Volkshochschulen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ist Aufgabe des Landes, der Gemeinden und Gemeindeverbände</a:t>
            </a: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.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Verfassungsgemäße Bedeutung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Volkshochschulen </a:t>
            </a:r>
            <a:r>
              <a:rPr lang="de-DE" dirty="0" smtClean="0"/>
              <a:t>in </a:t>
            </a:r>
            <a:r>
              <a:rPr lang="de-DE" dirty="0"/>
              <a:t>Schleswig-Holstein</a:t>
            </a:r>
          </a:p>
        </p:txBody>
      </p:sp>
    </p:spTree>
    <p:extLst>
      <p:ext uri="{BB962C8B-B14F-4D97-AF65-F5344CB8AC3E}">
        <p14:creationId xmlns:p14="http://schemas.microsoft.com/office/powerpoint/2010/main" val="24017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D28788E1-705D-EB4A-A36B-05E57FB2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5" cy="771136"/>
          </a:xfrm>
        </p:spPr>
        <p:txBody>
          <a:bodyPr/>
          <a:lstStyle/>
          <a:p>
            <a:r>
              <a:rPr lang="de-DE" dirty="0" smtClean="0"/>
              <a:t>Finanzierung 2022</a:t>
            </a:r>
            <a:endParaRPr lang="de-DE" dirty="0"/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85AA23D0-DB72-B94B-B345-74F3D1BD4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/>
          <a:p>
            <a:r>
              <a:rPr lang="de-DE" dirty="0"/>
              <a:t>Entwicklung der Einnahmen aus </a:t>
            </a:r>
            <a:r>
              <a:rPr lang="de-DE" u="sng" dirty="0"/>
              <a:t>Teilnahmegebühren</a:t>
            </a:r>
            <a:r>
              <a:rPr lang="de-DE" dirty="0"/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41498"/>
              </p:ext>
            </p:extLst>
          </p:nvPr>
        </p:nvGraphicFramePr>
        <p:xfrm>
          <a:off x="874715" y="1816051"/>
          <a:ext cx="9420276" cy="2494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22947">
                  <a:extLst>
                    <a:ext uri="{9D8B030D-6E8A-4147-A177-3AD203B41FA5}">
                      <a16:colId xmlns:a16="http://schemas.microsoft.com/office/drawing/2014/main" val="4018504834"/>
                    </a:ext>
                  </a:extLst>
                </a:gridCol>
                <a:gridCol w="5057237">
                  <a:extLst>
                    <a:ext uri="{9D8B030D-6E8A-4147-A177-3AD203B41FA5}">
                      <a16:colId xmlns:a16="http://schemas.microsoft.com/office/drawing/2014/main" val="2570063603"/>
                    </a:ext>
                  </a:extLst>
                </a:gridCol>
                <a:gridCol w="3140092">
                  <a:extLst>
                    <a:ext uri="{9D8B030D-6E8A-4147-A177-3AD203B41FA5}">
                      <a16:colId xmlns:a16="http://schemas.microsoft.com/office/drawing/2014/main" val="2411084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Anteil an Gesamtfinanzierung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15.864.353 €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31,0 %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16.577.638 €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31,5 %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9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9.960,030 €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22,0 %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3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7.052.728 €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16,1 %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12.365.619 €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24,9</a:t>
                      </a:r>
                      <a:r>
                        <a:rPr lang="de-DE" baseline="0" dirty="0" smtClean="0"/>
                        <a:t>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5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D28788E1-705D-EB4A-A36B-05E57FB2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5" cy="771136"/>
          </a:xfrm>
        </p:spPr>
        <p:txBody>
          <a:bodyPr/>
          <a:lstStyle/>
          <a:p>
            <a:r>
              <a:rPr lang="de-DE" dirty="0" smtClean="0"/>
              <a:t>Finanzierung 2022</a:t>
            </a:r>
            <a:endParaRPr lang="de-DE" dirty="0"/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85AA23D0-DB72-B94B-B345-74F3D1BD4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/>
          <a:p>
            <a:r>
              <a:rPr lang="de-DE" dirty="0"/>
              <a:t>Entwicklung der </a:t>
            </a:r>
            <a:r>
              <a:rPr lang="de-DE" u="sng" dirty="0"/>
              <a:t>öffentlichen Zuschüsse </a:t>
            </a:r>
            <a:r>
              <a:rPr lang="de-DE" dirty="0"/>
              <a:t>(Gemeinde, Kreis und Land)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89038"/>
              </p:ext>
            </p:extLst>
          </p:nvPr>
        </p:nvGraphicFramePr>
        <p:xfrm>
          <a:off x="874715" y="1816051"/>
          <a:ext cx="9420276" cy="2494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2947">
                  <a:extLst>
                    <a:ext uri="{9D8B030D-6E8A-4147-A177-3AD203B41FA5}">
                      <a16:colId xmlns:a16="http://schemas.microsoft.com/office/drawing/2014/main" val="4018504834"/>
                    </a:ext>
                  </a:extLst>
                </a:gridCol>
                <a:gridCol w="5057237">
                  <a:extLst>
                    <a:ext uri="{9D8B030D-6E8A-4147-A177-3AD203B41FA5}">
                      <a16:colId xmlns:a16="http://schemas.microsoft.com/office/drawing/2014/main" val="2570063603"/>
                    </a:ext>
                  </a:extLst>
                </a:gridCol>
                <a:gridCol w="3140092">
                  <a:extLst>
                    <a:ext uri="{9D8B030D-6E8A-4147-A177-3AD203B41FA5}">
                      <a16:colId xmlns:a16="http://schemas.microsoft.com/office/drawing/2014/main" val="2411084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Anteil an Gesamtfinanzierung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16.079.966 €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31,4 %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16.970.253 €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32,3 %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9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16.833.084 €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37,2</a:t>
                      </a:r>
                      <a:r>
                        <a:rPr lang="de-DE" baseline="0" dirty="0" smtClean="0"/>
                        <a:t>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3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19.445.927 €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44,4 %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21.765.699 €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43,9 %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5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D28788E1-705D-EB4A-A36B-05E57FB2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5" cy="771136"/>
          </a:xfrm>
        </p:spPr>
        <p:txBody>
          <a:bodyPr/>
          <a:lstStyle/>
          <a:p>
            <a:r>
              <a:rPr lang="de-DE" dirty="0" smtClean="0"/>
              <a:t>Finanzierung 2022</a:t>
            </a:r>
            <a:endParaRPr lang="de-DE" dirty="0"/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85AA23D0-DB72-B94B-B345-74F3D1BD4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/>
          <a:p>
            <a:r>
              <a:rPr lang="de-DE" dirty="0"/>
              <a:t>Entwicklung der Einnahmen aus </a:t>
            </a:r>
            <a:r>
              <a:rPr lang="de-DE" u="sng" dirty="0" smtClean="0"/>
              <a:t>Auftrags- </a:t>
            </a:r>
            <a:r>
              <a:rPr lang="de-DE" u="sng" dirty="0"/>
              <a:t>und Projektmitteln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07736"/>
              </p:ext>
            </p:extLst>
          </p:nvPr>
        </p:nvGraphicFramePr>
        <p:xfrm>
          <a:off x="874715" y="1816051"/>
          <a:ext cx="9420276" cy="24942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22947">
                  <a:extLst>
                    <a:ext uri="{9D8B030D-6E8A-4147-A177-3AD203B41FA5}">
                      <a16:colId xmlns:a16="http://schemas.microsoft.com/office/drawing/2014/main" val="4018504834"/>
                    </a:ext>
                  </a:extLst>
                </a:gridCol>
                <a:gridCol w="5057237">
                  <a:extLst>
                    <a:ext uri="{9D8B030D-6E8A-4147-A177-3AD203B41FA5}">
                      <a16:colId xmlns:a16="http://schemas.microsoft.com/office/drawing/2014/main" val="2570063603"/>
                    </a:ext>
                  </a:extLst>
                </a:gridCol>
                <a:gridCol w="3140092">
                  <a:extLst>
                    <a:ext uri="{9D8B030D-6E8A-4147-A177-3AD203B41FA5}">
                      <a16:colId xmlns:a16="http://schemas.microsoft.com/office/drawing/2014/main" val="2411084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Anteil an Gesamtfinanzierung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16.283.944 €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31,8 %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16.615.878 €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31,6 %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9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14.592.082 €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32,4 %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3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12.515.866 €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28,5 %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kern="0" dirty="0" smtClean="0">
                          <a:solidFill>
                            <a:srgbClr val="000065"/>
                          </a:solidFill>
                          <a:latin typeface="Arial" pitchFamily="34" charset="0"/>
                          <a:cs typeface="Arial" pitchFamily="34" charset="0"/>
                        </a:rPr>
                        <a:t>13.785.651 €</a:t>
                      </a:r>
                      <a:endParaRPr lang="de-DE" kern="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27,8 %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5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4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D28788E1-705D-EB4A-A36B-05E57FB2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67"/>
            <a:ext cx="9420275" cy="771136"/>
          </a:xfrm>
        </p:spPr>
        <p:txBody>
          <a:bodyPr/>
          <a:lstStyle/>
          <a:p>
            <a:r>
              <a:rPr lang="de-DE" dirty="0" smtClean="0"/>
              <a:t>Finanzierung 2022</a:t>
            </a:r>
            <a:endParaRPr lang="de-DE" dirty="0"/>
          </a:p>
        </p:txBody>
      </p:sp>
      <p:sp>
        <p:nvSpPr>
          <p:cNvPr id="18" name="Textplatzhalter 31">
            <a:extLst>
              <a:ext uri="{FF2B5EF4-FFF2-40B4-BE49-F238E27FC236}">
                <a16:creationId xmlns:a16="http://schemas.microsoft.com/office/drawing/2014/main" id="{85AA23D0-DB72-B94B-B345-74F3D1BD4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5" y="1245706"/>
            <a:ext cx="9420275" cy="275120"/>
          </a:xfrm>
        </p:spPr>
        <p:txBody>
          <a:bodyPr/>
          <a:lstStyle/>
          <a:p>
            <a:r>
              <a:rPr lang="de-DE" dirty="0" smtClean="0"/>
              <a:t>Umsätze</a:t>
            </a:r>
            <a:endParaRPr lang="de-DE" dirty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874712" y="1751414"/>
            <a:ext cx="9420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alle Volkshochschulen in Schleswig-Holstein: ca. 52,0 Mio. €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(einschl. KVHS Plön und Verein der Volkshochschulen in Dithmarschen)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12	Volkshochschulen weniger als 10.000 €/Jahr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68	Volkshochschulen mehr als 10.000 €/Jahr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34	Volkshochschulen mehr als 100.000 €/Jahr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A2943"/>
              </a:buClr>
              <a:buSzTx/>
              <a:buFont typeface="Wingdings 3" panose="05040102010807070707" pitchFamily="18" charset="2"/>
              <a:buChar char="´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17	Volkshochschulen mehr als 1 Mio. €/Jahr</a:t>
            </a:r>
          </a:p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Projekt und Maßnahmen-Förderung durch Bund/EU/SGB: 31 Volkshochschulen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24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Landesverband der Volkshochschulen Schleswig-Holsteins e.V.</a:t>
            </a:r>
            <a:endParaRPr lang="de-DE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72058" y="1723157"/>
            <a:ext cx="4969981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solidFill>
                  <a:srgbClr val="00285A"/>
                </a:solidFill>
                <a:latin typeface="Arial" pitchFamily="34" charset="0"/>
                <a:cs typeface="Arial" pitchFamily="34" charset="0"/>
              </a:rPr>
              <a:t>Holstenbrücke</a:t>
            </a:r>
            <a:r>
              <a:rPr lang="de-DE" sz="2000" dirty="0">
                <a:solidFill>
                  <a:srgbClr val="00285A"/>
                </a:solidFill>
                <a:latin typeface="Arial" pitchFamily="34" charset="0"/>
                <a:cs typeface="Arial" pitchFamily="34" charset="0"/>
              </a:rPr>
              <a:t> 7, 24103 Kiel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00285A"/>
                </a:solidFill>
                <a:latin typeface="Arial" pitchFamily="34" charset="0"/>
                <a:cs typeface="Arial" pitchFamily="34" charset="0"/>
              </a:rPr>
              <a:t>Telefon: 0431 97984-0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00285A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rgbClr val="898D9B"/>
                </a:solidFill>
                <a:latin typeface="Arial" pitchFamily="34" charset="0"/>
                <a:cs typeface="Arial" pitchFamily="34" charset="0"/>
              </a:rPr>
              <a:t>www.vhs-sh.de </a:t>
            </a:r>
            <a:endParaRPr lang="de-DE" sz="2000" dirty="0">
              <a:solidFill>
                <a:srgbClr val="898D9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rgbClr val="00285A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rgbClr val="898D9B"/>
                </a:solidFill>
              </a:rPr>
              <a:t>www.facebook.com/lv.vhs.sh</a:t>
            </a:r>
            <a:endParaRPr lang="de-DE" sz="2000" dirty="0">
              <a:solidFill>
                <a:srgbClr val="898D9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rgbClr val="00285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rgbClr val="00285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rgbClr val="00285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14615"/>
          <a:stretch/>
        </p:blipFill>
        <p:spPr>
          <a:xfrm>
            <a:off x="4827639" y="3054927"/>
            <a:ext cx="5467352" cy="28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3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6184E35E-7F86-E045-9D21-F5D2DD915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Der Landesverband der Volkshochschulen ist der Dachverband der </a:t>
            </a: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151 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Volkshochschulen, Kreisvolkshochschulen, Heimvolkshochschulen und Bildungsstätten. Er ist pädagogisches Zentrum, Geschäftsstelle, Dienstleister und Denkfabrik.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Entwicklung 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von Bildungsprogrammen und </a:t>
            </a: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Lehrgängen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Evaluation 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der Bildungsarbeit und Qualitätsentwicklung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Förderung 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der Zusammenarbeit und des Erfahrungsaustausches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Fortbildungen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Information 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und Beratung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Projektmanagement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Prüfungen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Statistik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Öffentlichkeitsarbeit</a:t>
            </a:r>
            <a:r>
              <a:rPr lang="de-DE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, Publikationen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Pct val="75000"/>
              <a:buNone/>
              <a:defRPr/>
            </a:pP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 uns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Was ist der Landesverband </a:t>
            </a:r>
            <a:r>
              <a:rPr lang="de-DE" dirty="0" smtClean="0"/>
              <a:t>der Volkshochschulen </a:t>
            </a:r>
            <a:r>
              <a:rPr lang="de-DE" dirty="0"/>
              <a:t>Schleswig-Holsteins e.V.?</a:t>
            </a:r>
          </a:p>
        </p:txBody>
      </p:sp>
    </p:spTree>
    <p:extLst>
      <p:ext uri="{BB962C8B-B14F-4D97-AF65-F5344CB8AC3E}">
        <p14:creationId xmlns:p14="http://schemas.microsoft.com/office/powerpoint/2010/main" val="42802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Erreichbar im ganzen Land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Volkshochschulen in Schleswig-Holstein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44862"/>
              </p:ext>
            </p:extLst>
          </p:nvPr>
        </p:nvGraphicFramePr>
        <p:xfrm>
          <a:off x="874715" y="1769582"/>
          <a:ext cx="4802185" cy="283464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363535">
                  <a:extLst>
                    <a:ext uri="{9D8B030D-6E8A-4147-A177-3AD203B41FA5}">
                      <a16:colId xmlns:a16="http://schemas.microsoft.com/office/drawing/2014/main" val="315680864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255535193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839097309"/>
                    </a:ext>
                  </a:extLst>
                </a:gridCol>
              </a:tblGrid>
              <a:tr h="28554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137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Volkshochschulen,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394248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898D9B"/>
                          </a:solidFill>
                        </a:rPr>
                        <a:t>davon</a:t>
                      </a:r>
                      <a:endParaRPr lang="de-DE" dirty="0">
                        <a:solidFill>
                          <a:srgbClr val="898D9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716494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53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hauptberuflich geleitet,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500667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898D9B"/>
                          </a:solidFill>
                        </a:rPr>
                        <a:t>mit</a:t>
                      </a:r>
                      <a:endParaRPr lang="de-DE" dirty="0">
                        <a:solidFill>
                          <a:srgbClr val="898D9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118291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273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  <a:cs typeface="Arial" charset="0"/>
                        </a:rPr>
                        <a:t>hauptberuflich Beschäftigten,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337451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6.962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2"/>
                          </a:solidFill>
                          <a:cs typeface="Arial" charset="0"/>
                        </a:rPr>
                        <a:t>nebenberuflich Kursleitenden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989295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A2943"/>
                        </a:buClr>
                        <a:buSzPct val="100000"/>
                        <a:buFont typeface="Wingdings 3" panose="05040102010807070707" pitchFamily="18" charset="2"/>
                        <a:buChar char="´"/>
                      </a:pP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ca. 400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2"/>
                          </a:solidFill>
                          <a:cs typeface="Arial" charset="0"/>
                        </a:rPr>
                        <a:t>ehrenamtlich tätigen Personen</a:t>
                      </a:r>
                    </a:p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146730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245705"/>
            <a:ext cx="5035766" cy="51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Erwachsenenbildung in </a:t>
            </a:r>
            <a:r>
              <a:rPr lang="de-DE" dirty="0" smtClean="0"/>
              <a:t>Ruhe und Gemeinschaft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Heimvolkshochschulen und Bildungsstätten</a:t>
            </a:r>
          </a:p>
        </p:txBody>
      </p:sp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FFC0BCF-FC6A-44FB-84BD-20E6F9D41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543"/>
          <a:stretch/>
        </p:blipFill>
        <p:spPr>
          <a:xfrm>
            <a:off x="3304764" y="1597829"/>
            <a:ext cx="689754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Mitarbeitende an den Mitgliedseinrichtungen 2022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Volkshochschulen </a:t>
            </a:r>
            <a:r>
              <a:rPr lang="de-DE" dirty="0"/>
              <a:t>und </a:t>
            </a:r>
            <a:r>
              <a:rPr lang="de-DE" dirty="0" smtClean="0"/>
              <a:t>Bildungsstätten in Schleswig-Holstein</a:t>
            </a:r>
            <a:endParaRPr lang="de-DE" dirty="0"/>
          </a:p>
        </p:txBody>
      </p:sp>
      <p:grpSp>
        <p:nvGrpSpPr>
          <p:cNvPr id="8" name="Organization Chart 7"/>
          <p:cNvGrpSpPr>
            <a:grpSpLocks noChangeAspect="1"/>
          </p:cNvGrpSpPr>
          <p:nvPr/>
        </p:nvGrpSpPr>
        <p:grpSpPr bwMode="auto">
          <a:xfrm>
            <a:off x="707133" y="1700808"/>
            <a:ext cx="9755440" cy="4176712"/>
            <a:chOff x="431" y="1223"/>
            <a:chExt cx="2880" cy="2016"/>
          </a:xfrm>
          <a:solidFill>
            <a:schemeClr val="accent5">
              <a:lumMod val="20000"/>
              <a:lumOff val="80000"/>
            </a:schemeClr>
          </a:solidFill>
        </p:grpSpPr>
        <p:cxnSp>
          <p:nvCxnSpPr>
            <p:cNvPr id="9" name="_s1031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flipH="1" flipV="1">
              <a:off x="1872" y="2807"/>
              <a:ext cx="2" cy="144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round/>
              <a:headEnd type="triangle" w="med" len="med"/>
              <a:tailEnd/>
            </a:ln>
          </p:spPr>
        </p:cxnSp>
        <p:cxnSp>
          <p:nvCxnSpPr>
            <p:cNvPr id="10" name="_s1032"/>
            <p:cNvCxnSpPr>
              <a:cxnSpLocks noChangeShapeType="1"/>
              <a:stCxn id="23" idx="0"/>
              <a:endCxn id="22" idx="2"/>
            </p:cNvCxnSpPr>
            <p:nvPr/>
          </p:nvCxnSpPr>
          <p:spPr bwMode="auto">
            <a:xfrm rot="-5400000">
              <a:off x="1801" y="2446"/>
              <a:ext cx="144" cy="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round/>
              <a:headEnd type="triangle" w="med" len="med"/>
              <a:tailEnd/>
            </a:ln>
          </p:spPr>
        </p:cxnSp>
        <p:cxnSp>
          <p:nvCxnSpPr>
            <p:cNvPr id="11" name="_s1033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rot="5400000" flipH="1">
              <a:off x="1800" y="2014"/>
              <a:ext cx="144" cy="1"/>
            </a:xfrm>
            <a:prstGeom prst="bentConnector3">
              <a:avLst>
                <a:gd name="adj1" fmla="val 40449"/>
              </a:avLst>
            </a:prstGeom>
            <a:grpFill/>
            <a:ln w="28575">
              <a:solidFill>
                <a:schemeClr val="tx2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12" name="_s1037"/>
            <p:cNvCxnSpPr>
              <a:cxnSpLocks noChangeShapeType="1"/>
              <a:stCxn id="18" idx="0"/>
              <a:endCxn id="15" idx="2"/>
            </p:cNvCxnSpPr>
            <p:nvPr/>
          </p:nvCxnSpPr>
          <p:spPr bwMode="auto">
            <a:xfrm rot="5400000" flipH="1">
              <a:off x="2303" y="1079"/>
              <a:ext cx="144" cy="1008"/>
            </a:xfrm>
            <a:prstGeom prst="bentConnector3">
              <a:avLst>
                <a:gd name="adj1" fmla="val 40449"/>
              </a:avLst>
            </a:prstGeom>
            <a:grpFill/>
            <a:ln w="28575">
              <a:noFill/>
              <a:miter lim="800000"/>
              <a:headEnd type="triangle" w="med" len="med"/>
              <a:tailEnd/>
            </a:ln>
          </p:spPr>
        </p:cxnSp>
        <p:cxnSp>
          <p:nvCxnSpPr>
            <p:cNvPr id="13" name="_s1038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-5400000">
              <a:off x="1800" y="1582"/>
              <a:ext cx="144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14" name="_s1039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-5400000">
              <a:off x="1295" y="1079"/>
              <a:ext cx="144" cy="1008"/>
            </a:xfrm>
            <a:prstGeom prst="bentConnector3">
              <a:avLst>
                <a:gd name="adj1" fmla="val 40449"/>
              </a:avLst>
            </a:prstGeom>
            <a:grpFill/>
            <a:ln w="28575">
              <a:noFill/>
              <a:miter lim="800000"/>
              <a:headEnd type="triangle" w="med" len="med"/>
              <a:tailEnd/>
            </a:ln>
          </p:spPr>
        </p:cxnSp>
        <p:sp>
          <p:nvSpPr>
            <p:cNvPr id="15" name="_s1040"/>
            <p:cNvSpPr>
              <a:spLocks noChangeArrowheads="1"/>
            </p:cNvSpPr>
            <p:nvPr/>
          </p:nvSpPr>
          <p:spPr bwMode="auto">
            <a:xfrm>
              <a:off x="1439" y="1223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b="1" dirty="0"/>
                <a:t>151</a:t>
              </a:r>
              <a:r>
                <a:rPr lang="de-DE" sz="1100" b="1" dirty="0">
                  <a:solidFill>
                    <a:srgbClr val="FF0000"/>
                  </a:solidFill>
                </a:rPr>
                <a:t> </a:t>
              </a:r>
              <a:r>
                <a:rPr lang="de-DE" sz="1100" b="1" dirty="0"/>
                <a:t>Mitgliedseinrichtungen</a:t>
              </a:r>
            </a:p>
            <a:p>
              <a:pPr algn="ctr"/>
              <a:r>
                <a:rPr lang="de-DE" sz="900" dirty="0"/>
                <a:t>137 Volkshochschulen</a:t>
              </a:r>
            </a:p>
            <a:p>
              <a:pPr algn="ctr"/>
              <a:r>
                <a:rPr lang="de-DE" sz="900" dirty="0"/>
                <a:t>6 Kreiseinrichtungen</a:t>
              </a:r>
            </a:p>
            <a:p>
              <a:pPr algn="ctr"/>
              <a:r>
                <a:rPr lang="de-DE" sz="900" dirty="0"/>
                <a:t>8 Heim-Volkshochschulen u. Bildungsstätten</a:t>
              </a:r>
            </a:p>
          </p:txBody>
        </p:sp>
        <p:sp>
          <p:nvSpPr>
            <p:cNvPr id="16" name="_s1041"/>
            <p:cNvSpPr>
              <a:spLocks noChangeArrowheads="1"/>
            </p:cNvSpPr>
            <p:nvPr/>
          </p:nvSpPr>
          <p:spPr bwMode="auto">
            <a:xfrm>
              <a:off x="431" y="1655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b="1" dirty="0"/>
                <a:t>Frauen</a:t>
              </a:r>
            </a:p>
            <a:p>
              <a:pPr algn="ctr"/>
              <a:r>
                <a:rPr lang="de-DE" sz="1100" dirty="0"/>
                <a:t>45 hauptberuflich</a:t>
              </a:r>
            </a:p>
            <a:p>
              <a:pPr algn="ctr"/>
              <a:r>
                <a:rPr lang="de-DE" sz="1100" dirty="0"/>
                <a:t>58 nebenberuflich</a:t>
              </a:r>
            </a:p>
          </p:txBody>
        </p:sp>
        <p:sp>
          <p:nvSpPr>
            <p:cNvPr id="17" name="_s1042"/>
            <p:cNvSpPr>
              <a:spLocks noChangeArrowheads="1"/>
            </p:cNvSpPr>
            <p:nvPr/>
          </p:nvSpPr>
          <p:spPr bwMode="auto">
            <a:xfrm>
              <a:off x="1439" y="1655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b="1" dirty="0"/>
                <a:t>Leitung</a:t>
              </a:r>
            </a:p>
            <a:p>
              <a:pPr algn="ctr"/>
              <a:r>
                <a:rPr lang="de-DE" sz="1100" dirty="0"/>
                <a:t>66 hauptberuflich</a:t>
              </a:r>
            </a:p>
            <a:p>
              <a:pPr algn="ctr"/>
              <a:r>
                <a:rPr lang="de-DE" sz="1100" dirty="0"/>
                <a:t>85 nebenberuflich</a:t>
              </a:r>
            </a:p>
          </p:txBody>
        </p:sp>
        <p:sp>
          <p:nvSpPr>
            <p:cNvPr id="18" name="_s1043"/>
            <p:cNvSpPr>
              <a:spLocks noChangeArrowheads="1"/>
            </p:cNvSpPr>
            <p:nvPr/>
          </p:nvSpPr>
          <p:spPr bwMode="auto">
            <a:xfrm>
              <a:off x="2447" y="1655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b="1" dirty="0"/>
                <a:t>Männer</a:t>
              </a:r>
            </a:p>
            <a:p>
              <a:pPr algn="ctr"/>
              <a:r>
                <a:rPr lang="de-DE" sz="1100" dirty="0"/>
                <a:t>21 hauptberuflich</a:t>
              </a:r>
            </a:p>
            <a:p>
              <a:pPr algn="ctr"/>
              <a:r>
                <a:rPr lang="de-DE" sz="1100" dirty="0"/>
                <a:t>27 nebenberuflich</a:t>
              </a:r>
            </a:p>
          </p:txBody>
        </p:sp>
        <p:sp>
          <p:nvSpPr>
            <p:cNvPr id="19" name="_s1044"/>
            <p:cNvSpPr>
              <a:spLocks noChangeArrowheads="1"/>
            </p:cNvSpPr>
            <p:nvPr/>
          </p:nvSpPr>
          <p:spPr bwMode="auto">
            <a:xfrm>
              <a:off x="432" y="2087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150,0 Frauen</a:t>
              </a:r>
            </a:p>
          </p:txBody>
        </p:sp>
        <p:sp>
          <p:nvSpPr>
            <p:cNvPr id="20" name="_s1045"/>
            <p:cNvSpPr>
              <a:spLocks noChangeArrowheads="1"/>
            </p:cNvSpPr>
            <p:nvPr/>
          </p:nvSpPr>
          <p:spPr bwMode="auto">
            <a:xfrm>
              <a:off x="432" y="2519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128,6 Frauen</a:t>
              </a:r>
            </a:p>
          </p:txBody>
        </p:sp>
        <p:sp>
          <p:nvSpPr>
            <p:cNvPr id="21" name="_s1046"/>
            <p:cNvSpPr>
              <a:spLocks noChangeArrowheads="1"/>
            </p:cNvSpPr>
            <p:nvPr/>
          </p:nvSpPr>
          <p:spPr bwMode="auto">
            <a:xfrm>
              <a:off x="432" y="2951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4.666 Frauen</a:t>
              </a:r>
            </a:p>
          </p:txBody>
        </p:sp>
        <p:sp>
          <p:nvSpPr>
            <p:cNvPr id="22" name="_s1047"/>
            <p:cNvSpPr>
              <a:spLocks noChangeArrowheads="1"/>
            </p:cNvSpPr>
            <p:nvPr/>
          </p:nvSpPr>
          <p:spPr bwMode="auto">
            <a:xfrm>
              <a:off x="1440" y="2087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190,5 Pädagogisch Mitarbeitende</a:t>
              </a:r>
            </a:p>
          </p:txBody>
        </p:sp>
        <p:sp>
          <p:nvSpPr>
            <p:cNvPr id="23" name="_s1048"/>
            <p:cNvSpPr>
              <a:spLocks noChangeArrowheads="1"/>
            </p:cNvSpPr>
            <p:nvPr/>
          </p:nvSpPr>
          <p:spPr bwMode="auto">
            <a:xfrm>
              <a:off x="1440" y="2519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142,8 Verwaltungsmitarbeitende</a:t>
              </a:r>
            </a:p>
          </p:txBody>
        </p:sp>
        <p:sp>
          <p:nvSpPr>
            <p:cNvPr id="24" name="_s1049"/>
            <p:cNvSpPr>
              <a:spLocks noChangeArrowheads="1"/>
            </p:cNvSpPr>
            <p:nvPr/>
          </p:nvSpPr>
          <p:spPr bwMode="auto">
            <a:xfrm>
              <a:off x="1442" y="2951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6.972 Kursleitende</a:t>
              </a:r>
            </a:p>
          </p:txBody>
        </p:sp>
        <p:sp>
          <p:nvSpPr>
            <p:cNvPr id="25" name="_s1050"/>
            <p:cNvSpPr>
              <a:spLocks noChangeArrowheads="1"/>
            </p:cNvSpPr>
            <p:nvPr/>
          </p:nvSpPr>
          <p:spPr bwMode="auto">
            <a:xfrm>
              <a:off x="2448" y="2087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40,5 Männer</a:t>
              </a:r>
            </a:p>
          </p:txBody>
        </p:sp>
        <p:sp>
          <p:nvSpPr>
            <p:cNvPr id="26" name="_s1051"/>
            <p:cNvSpPr>
              <a:spLocks noChangeArrowheads="1"/>
            </p:cNvSpPr>
            <p:nvPr/>
          </p:nvSpPr>
          <p:spPr bwMode="auto">
            <a:xfrm>
              <a:off x="2448" y="2519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14,2 Männer</a:t>
              </a:r>
            </a:p>
          </p:txBody>
        </p:sp>
        <p:sp>
          <p:nvSpPr>
            <p:cNvPr id="27" name="_s1052"/>
            <p:cNvSpPr>
              <a:spLocks noChangeArrowheads="1"/>
            </p:cNvSpPr>
            <p:nvPr/>
          </p:nvSpPr>
          <p:spPr bwMode="auto">
            <a:xfrm>
              <a:off x="2448" y="2951"/>
              <a:ext cx="863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1100" dirty="0"/>
                <a:t>2.306 Männer</a:t>
              </a:r>
            </a:p>
          </p:txBody>
        </p:sp>
        <p:cxnSp>
          <p:nvCxnSpPr>
            <p:cNvPr id="28" name="AutoShape 29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-5400000">
              <a:off x="1800" y="1582"/>
              <a:ext cx="144" cy="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round/>
              <a:headEnd type="triangle" w="med" len="med"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2862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Volkshochschulen gestalten wesentliche </a:t>
            </a:r>
            <a:b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gesellschaftliche Zukunftsaufgaben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Daseinsvorsorge und inhaltliche Vielfalt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74714" y="1740704"/>
            <a:ext cx="485322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Sprachen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Gesundheit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Kultur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Bildung für Nachhaltige Entwicklung</a:t>
            </a:r>
            <a:endParaRPr lang="de-DE" kern="0" dirty="0" smtClean="0">
              <a:solidFill>
                <a:schemeClr val="tx2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Nachholen </a:t>
            </a:r>
            <a:r>
              <a:rPr lang="de-DE" kern="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von Schulabschlüssen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Alphabetisierung und </a:t>
            </a: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Grundbildung</a:t>
            </a:r>
            <a:endParaRPr lang="de-DE" kern="0" dirty="0">
              <a:solidFill>
                <a:schemeClr val="tx2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4944" y="4539644"/>
            <a:ext cx="942027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900" indent="-342900">
              <a:spcBef>
                <a:spcPts val="1800"/>
              </a:spcBef>
              <a:buFont typeface="Wingdings" panose="05000000000000000000" pitchFamily="2" charset="2"/>
              <a:buChar char="è"/>
              <a:defRPr/>
            </a:pPr>
            <a:r>
              <a:rPr lang="de-DE" b="1" dirty="0" smtClean="0">
                <a:solidFill>
                  <a:schemeClr val="tx2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vhs </a:t>
            </a:r>
            <a:r>
              <a:rPr lang="de-DE" b="1" dirty="0">
                <a:solidFill>
                  <a:schemeClr val="tx2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ermöglicht Teilhabe, Aufstiegschancen, Integration, Beschäftigungschancen, Engagement, Zusammenhalt</a:t>
            </a:r>
            <a:endParaRPr lang="de-DE" sz="1200" b="1" dirty="0">
              <a:solidFill>
                <a:schemeClr val="tx2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pPr marL="522900" indent="-342900">
              <a:spcBef>
                <a:spcPts val="1800"/>
              </a:spcBef>
              <a:buFont typeface="Wingdings" panose="05000000000000000000" pitchFamily="2" charset="2"/>
              <a:buChar char="è"/>
              <a:defRPr/>
            </a:pPr>
            <a:r>
              <a:rPr lang="de-DE" b="1" dirty="0">
                <a:solidFill>
                  <a:schemeClr val="tx2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vhs ist ein wesentlicher Teil </a:t>
            </a:r>
            <a:r>
              <a:rPr lang="de-DE" b="1" dirty="0" smtClean="0">
                <a:solidFill>
                  <a:schemeClr val="tx2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der </a:t>
            </a:r>
            <a:r>
              <a:rPr lang="de-DE" b="1" dirty="0">
                <a:solidFill>
                  <a:schemeClr val="tx2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kommunalen </a:t>
            </a:r>
            <a:r>
              <a:rPr lang="de-DE" b="1" dirty="0" smtClean="0">
                <a:solidFill>
                  <a:schemeClr val="tx2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Daseinsvorsorge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27940" y="1740704"/>
            <a:ext cx="5635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Politische </a:t>
            </a:r>
            <a:r>
              <a:rPr lang="de-DE" kern="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Bildung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Digitalisierung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Berufliche Bildung z.B. für MA von Kita/Ganztag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Integrationskurse</a:t>
            </a:r>
          </a:p>
          <a:p>
            <a:pPr marL="285750" indent="-285750">
              <a:spcBef>
                <a:spcPts val="600"/>
              </a:spcBef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Berufsorientierte </a:t>
            </a:r>
            <a:r>
              <a:rPr lang="de-DE" kern="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Deutschkurse</a:t>
            </a:r>
            <a:endParaRPr lang="de-DE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vhs ist…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4DC8A-C123-0748-B3A8-A06C6A84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kommunaler Partner und organisatorisch vielseitig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00113" y="1837425"/>
            <a:ext cx="7848600" cy="3679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regionales </a:t>
            </a:r>
            <a:r>
              <a:rPr lang="de-DE" kern="0" dirty="0">
                <a:cs typeface="Arial" pitchFamily="34" charset="0"/>
              </a:rPr>
              <a:t>Zentrum der Berufsqualifizierung </a:t>
            </a: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regionaler </a:t>
            </a:r>
            <a:r>
              <a:rPr lang="de-DE" kern="0" dirty="0">
                <a:cs typeface="Arial" pitchFamily="34" charset="0"/>
              </a:rPr>
              <a:t>kultureller Mittelpunkt </a:t>
            </a: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das </a:t>
            </a:r>
            <a:r>
              <a:rPr lang="de-DE" kern="0" dirty="0">
                <a:cs typeface="Arial" pitchFamily="34" charset="0"/>
              </a:rPr>
              <a:t>Fremdspracheninstitut für Erwachsene</a:t>
            </a: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generationsübergreifende </a:t>
            </a:r>
            <a:r>
              <a:rPr lang="de-DE" kern="0" dirty="0">
                <a:cs typeface="Arial" pitchFamily="34" charset="0"/>
              </a:rPr>
              <a:t>Begegnungsstätte</a:t>
            </a: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Zentrum </a:t>
            </a:r>
            <a:r>
              <a:rPr lang="de-DE" kern="0" dirty="0">
                <a:cs typeface="Arial" pitchFamily="34" charset="0"/>
              </a:rPr>
              <a:t>für gesundheitliche Bildung</a:t>
            </a: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Begegnungsstätte </a:t>
            </a:r>
            <a:r>
              <a:rPr lang="de-DE" kern="0" dirty="0">
                <a:cs typeface="Arial" pitchFamily="34" charset="0"/>
              </a:rPr>
              <a:t>für </a:t>
            </a:r>
            <a:r>
              <a:rPr lang="de-DE" kern="0" dirty="0" smtClean="0">
                <a:cs typeface="Arial" pitchFamily="34" charset="0"/>
              </a:rPr>
              <a:t>alle</a:t>
            </a:r>
            <a:endParaRPr lang="de-DE" kern="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Weiterbildungsberatungszentrum</a:t>
            </a:r>
            <a:endParaRPr lang="de-DE" kern="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 kommunaler </a:t>
            </a:r>
            <a:r>
              <a:rPr lang="de-DE" kern="0" dirty="0">
                <a:cs typeface="Arial" pitchFamily="34" charset="0"/>
              </a:rPr>
              <a:t>Dienstleister und Serviceagentur in den Bereichen Bildung, Weiterbildung, Kultur, Tourismus, bürgerschaftliches Engagement</a:t>
            </a:r>
          </a:p>
          <a:p>
            <a:pPr eaLnBrk="1" fontAlgn="auto" hangingPunct="1">
              <a:spcAft>
                <a:spcPts val="0"/>
              </a:spcAft>
              <a:buClr>
                <a:srgbClr val="1A2943"/>
              </a:buClr>
              <a:buSzPct val="90000"/>
              <a:buFont typeface="Wingdings 3" panose="05040102010807070707" pitchFamily="18" charset="2"/>
              <a:buChar char="´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7826D4-5E67-F643-964C-D151E1A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vhs hat das Ziel…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00112" y="1837425"/>
            <a:ext cx="9394879" cy="3679137"/>
          </a:xfrm>
        </p:spPr>
        <p:txBody>
          <a:bodyPr rtlCol="0">
            <a:normAutofit/>
          </a:bodyPr>
          <a:lstStyle/>
          <a:p>
            <a:pPr marL="180000" indent="-180000"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orientiert </a:t>
            </a:r>
            <a:r>
              <a:rPr lang="de-DE" kern="0" dirty="0">
                <a:cs typeface="Arial" pitchFamily="34" charset="0"/>
              </a:rPr>
              <a:t>an aktuellen und langfristigen gesellschaftlichen, </a:t>
            </a:r>
            <a:r>
              <a:rPr lang="de-DE" kern="0" dirty="0" smtClean="0">
                <a:cs typeface="Arial" pitchFamily="34" charset="0"/>
              </a:rPr>
              <a:t>politischen, sozialen</a:t>
            </a:r>
            <a:r>
              <a:rPr lang="de-DE" kern="0" dirty="0">
                <a:cs typeface="Arial" pitchFamily="34" charset="0"/>
              </a:rPr>
              <a:t>, ökonomischen und kulturellen Entwicklungen</a:t>
            </a:r>
          </a:p>
          <a:p>
            <a:pPr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endParaRPr lang="de-DE" kern="0" dirty="0">
              <a:cs typeface="Arial" pitchFamily="34" charset="0"/>
            </a:endParaRPr>
          </a:p>
          <a:p>
            <a:pPr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für </a:t>
            </a:r>
            <a:r>
              <a:rPr lang="de-DE" kern="0" dirty="0">
                <a:cs typeface="Arial" pitchFamily="34" charset="0"/>
              </a:rPr>
              <a:t>diverse Zielgruppen</a:t>
            </a:r>
            <a:br>
              <a:rPr lang="de-DE" kern="0" dirty="0">
                <a:cs typeface="Arial" pitchFamily="34" charset="0"/>
              </a:rPr>
            </a:br>
            <a:r>
              <a:rPr lang="de-DE" kern="0" dirty="0">
                <a:cs typeface="Arial" pitchFamily="34" charset="0"/>
              </a:rPr>
              <a:t>(auch z.B. Unternehmen und Institutionen)</a:t>
            </a:r>
          </a:p>
          <a:p>
            <a:pPr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endParaRPr lang="de-DE" kern="0" dirty="0">
              <a:cs typeface="Arial" pitchFamily="34" charset="0"/>
            </a:endParaRPr>
          </a:p>
          <a:p>
            <a:pPr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regelmäßig </a:t>
            </a:r>
            <a:r>
              <a:rPr lang="de-DE" kern="0" dirty="0">
                <a:cs typeface="Arial" pitchFamily="34" charset="0"/>
              </a:rPr>
              <a:t>bedarfsgerechte, bedürfnisorientierte bezahlbare Angebote in allen Programmbereichen vorhalten</a:t>
            </a:r>
          </a:p>
          <a:p>
            <a:pPr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endParaRPr lang="de-DE" kern="0" dirty="0">
              <a:cs typeface="Arial" pitchFamily="34" charset="0"/>
            </a:endParaRPr>
          </a:p>
          <a:p>
            <a:pPr>
              <a:buClr>
                <a:srgbClr val="1A2943"/>
              </a:buClr>
              <a:buSzPct val="100000"/>
              <a:buFont typeface="Wingdings 3" panose="05040102010807070707" pitchFamily="18" charset="2"/>
              <a:buChar char="´"/>
              <a:defRPr/>
            </a:pPr>
            <a:r>
              <a:rPr lang="de-DE" kern="0" dirty="0" smtClean="0">
                <a:cs typeface="Arial" pitchFamily="34" charset="0"/>
              </a:rPr>
              <a:t>und gleichermaßen Teilhabe, </a:t>
            </a:r>
            <a:r>
              <a:rPr lang="de-DE" kern="0" dirty="0">
                <a:cs typeface="Arial" pitchFamily="34" charset="0"/>
              </a:rPr>
              <a:t>Information und Orientierung, Qualifizierung, Kreativität und Kommunikation fördern.</a:t>
            </a:r>
          </a:p>
        </p:txBody>
      </p:sp>
    </p:spTree>
    <p:extLst>
      <p:ext uri="{BB962C8B-B14F-4D97-AF65-F5344CB8AC3E}">
        <p14:creationId xmlns:p14="http://schemas.microsoft.com/office/powerpoint/2010/main" val="30724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HS">
  <a:themeElements>
    <a:clrScheme name="VHS_Master">
      <a:dk1>
        <a:srgbClr val="00285A"/>
      </a:dk1>
      <a:lt1>
        <a:srgbClr val="FFFFFF"/>
      </a:lt1>
      <a:dk2>
        <a:srgbClr val="000000"/>
      </a:dk2>
      <a:lt2>
        <a:srgbClr val="FAB90F"/>
      </a:lt2>
      <a:accent1>
        <a:srgbClr val="F7A746"/>
      </a:accent1>
      <a:accent2>
        <a:srgbClr val="E1000F"/>
      </a:accent2>
      <a:accent3>
        <a:srgbClr val="AFC805"/>
      </a:accent3>
      <a:accent4>
        <a:srgbClr val="7D59A5"/>
      </a:accent4>
      <a:accent5>
        <a:srgbClr val="64B9E6"/>
      </a:accent5>
      <a:accent6>
        <a:srgbClr val="EB640F"/>
      </a:accent6>
      <a:hlink>
        <a:srgbClr val="D7D7D7"/>
      </a:hlink>
      <a:folHlink>
        <a:srgbClr val="8C0A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1120</Words>
  <Application>Microsoft Office PowerPoint</Application>
  <PresentationFormat>Breitbild</PresentationFormat>
  <Paragraphs>294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SimSun</vt:lpstr>
      <vt:lpstr>Arial</vt:lpstr>
      <vt:lpstr>Calibri</vt:lpstr>
      <vt:lpstr>Times New Roman</vt:lpstr>
      <vt:lpstr>Wingdings</vt:lpstr>
      <vt:lpstr>Wingdings 3</vt:lpstr>
      <vt:lpstr>1_VHS</vt:lpstr>
      <vt:lpstr>Volkshochschulen und Bildungsstätten  in Schleswig-Holstein</vt:lpstr>
      <vt:lpstr>Verfassungsgemäße Bedeutung</vt:lpstr>
      <vt:lpstr>Über uns</vt:lpstr>
      <vt:lpstr>Erreichbar im ganzen Land</vt:lpstr>
      <vt:lpstr>Erwachsenenbildung in Ruhe und Gemeinschaft</vt:lpstr>
      <vt:lpstr>Mitarbeitende an den Mitgliedseinrichtungen 2022</vt:lpstr>
      <vt:lpstr>Volkshochschulen gestalten wesentliche  gesellschaftliche Zukunftsaufgaben</vt:lpstr>
      <vt:lpstr>vhs ist…</vt:lpstr>
      <vt:lpstr>vhs hat das Ziel…</vt:lpstr>
      <vt:lpstr>Volkswirtschaftliche Fakten</vt:lpstr>
      <vt:lpstr>Leistungen 2022</vt:lpstr>
      <vt:lpstr>Leistungen 2022</vt:lpstr>
      <vt:lpstr>vhs für Kinder 2022</vt:lpstr>
      <vt:lpstr>Schulabschlüsse 2022</vt:lpstr>
      <vt:lpstr>Alphabetisierung und Grundbildung</vt:lpstr>
      <vt:lpstr>Deutsch als Zweitsprache 2022</vt:lpstr>
      <vt:lpstr>Einbürgerungstest</vt:lpstr>
      <vt:lpstr>Prüfungen 2022</vt:lpstr>
      <vt:lpstr>Finanzierung 2022</vt:lpstr>
      <vt:lpstr>Finanzierung 2022</vt:lpstr>
      <vt:lpstr>Finanzierung 2022</vt:lpstr>
      <vt:lpstr>Finanzierung 2022</vt:lpstr>
      <vt:lpstr>Finanzierung 2022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VHS</dc:title>
  <dc:creator>Anika Müller</dc:creator>
  <cp:lastModifiedBy>Björn Otte</cp:lastModifiedBy>
  <cp:revision>155</cp:revision>
  <dcterms:created xsi:type="dcterms:W3CDTF">2021-12-17T08:09:19Z</dcterms:created>
  <dcterms:modified xsi:type="dcterms:W3CDTF">2024-02-26T10:45:54Z</dcterms:modified>
</cp:coreProperties>
</file>